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80" r:id="rId4"/>
    <p:sldId id="281" r:id="rId5"/>
    <p:sldId id="282" r:id="rId6"/>
    <p:sldId id="283" r:id="rId7"/>
    <p:sldId id="284" r:id="rId8"/>
    <p:sldId id="285" r:id="rId9"/>
    <p:sldId id="286" r:id="rId10"/>
    <p:sldId id="288" r:id="rId11"/>
    <p:sldId id="289" r:id="rId12"/>
    <p:sldId id="317" r:id="rId13"/>
    <p:sldId id="291" r:id="rId14"/>
    <p:sldId id="292" r:id="rId15"/>
    <p:sldId id="293" r:id="rId16"/>
    <p:sldId id="303" r:id="rId17"/>
    <p:sldId id="304" r:id="rId18"/>
    <p:sldId id="294" r:id="rId19"/>
    <p:sldId id="306" r:id="rId20"/>
    <p:sldId id="305" r:id="rId21"/>
    <p:sldId id="307" r:id="rId22"/>
    <p:sldId id="312" r:id="rId23"/>
    <p:sldId id="313" r:id="rId24"/>
    <p:sldId id="308" r:id="rId25"/>
    <p:sldId id="314" r:id="rId26"/>
    <p:sldId id="309" r:id="rId27"/>
    <p:sldId id="310" r:id="rId28"/>
    <p:sldId id="316" r:id="rId2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66FF"/>
    <a:srgbClr val="3333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43" d="100"/>
          <a:sy n="43"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B6C9488-1166-49DD-B710-33839608691B}" type="slidenum">
              <a:rPr lang="pt-BR"/>
              <a:pPr>
                <a:defRPr/>
              </a:pPr>
              <a:t>‹Nº›</a:t>
            </a:fld>
            <a:endParaRPr lang="pt-B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7877BD3-B0C9-4D01-94B6-DE2B5433D515}" type="slidenum">
              <a:rPr lang="pt-BR"/>
              <a:pPr>
                <a:defRPr/>
              </a:pPr>
              <a:t>‹Nº›</a:t>
            </a:fld>
            <a:endParaRPr lang="pt-B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D21EDDF-585D-453B-A97B-55FAE6DB5A7F}" type="slidenum">
              <a:rPr lang="pt-BR"/>
              <a:pPr>
                <a:defRPr/>
              </a:pPr>
              <a:t>‹Nº›</a:t>
            </a:fld>
            <a:endParaRPr lang="pt-B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3475771-0DD5-4470-A3B8-D27228747CE9}" type="slidenum">
              <a:rPr lang="pt-BR"/>
              <a:pPr>
                <a:defRPr/>
              </a:pPr>
              <a:t>‹Nº›</a:t>
            </a:fld>
            <a:endParaRPr lang="pt-BR"/>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DCF86CD-D172-4BAF-989D-A01D73A056FB}" type="slidenum">
              <a:rPr lang="pt-BR"/>
              <a:pPr>
                <a:defRPr/>
              </a:pPr>
              <a:t>‹Nº›</a:t>
            </a:fld>
            <a:endParaRPr lang="pt-B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7E9D2954-66B6-47B6-B99C-B92085D7CE36}" type="slidenum">
              <a:rPr lang="pt-BR"/>
              <a:pPr>
                <a:defRPr/>
              </a:pPr>
              <a:t>‹Nº›</a:t>
            </a:fld>
            <a:endParaRPr lang="pt-B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5684CCF-8680-4DD2-A211-62E4F4833D05}" type="slidenum">
              <a:rPr lang="pt-BR"/>
              <a:pPr>
                <a:defRPr/>
              </a:pPr>
              <a:t>‹Nº›</a:t>
            </a:fld>
            <a:endParaRPr lang="pt-B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C1C5561B-7663-4631-99A6-AD6636EB8B99}" type="slidenum">
              <a:rPr lang="pt-BR"/>
              <a:pPr>
                <a:defRPr/>
              </a:pPr>
              <a:t>‹Nº›</a:t>
            </a:fld>
            <a:endParaRPr lang="pt-B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2F84F135-FCD6-464B-9B99-E0E7ACA44BDA}" type="slidenum">
              <a:rPr lang="pt-BR"/>
              <a:pPr>
                <a:defRPr/>
              </a:pPr>
              <a:t>‹Nº›</a:t>
            </a:fld>
            <a:endParaRPr lang="pt-B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1073F4B-97E8-4665-8564-0C783532E26D}" type="slidenum">
              <a:rPr lang="pt-BR"/>
              <a:pPr>
                <a:defRPr/>
              </a:pPr>
              <a:t>‹Nº›</a:t>
            </a:fld>
            <a:endParaRPr lang="pt-B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6BF1771-FBB9-4E2B-80C2-8ACFC20C755D}" type="slidenum">
              <a:rPr lang="pt-BR"/>
              <a:pPr>
                <a:defRPr/>
              </a:pPr>
              <a:t>‹Nº›</a:t>
            </a:fld>
            <a:endParaRPr lang="pt-B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E18B31-B002-4014-9FC9-D009950243BD}" type="slidenum">
              <a:rPr lang="pt-BR"/>
              <a:pPr>
                <a:defRPr/>
              </a:pPr>
              <a:t>‹Nº›</a:t>
            </a:fld>
            <a:endParaRPr lang="pt-BR"/>
          </a:p>
        </p:txBody>
      </p:sp>
      <p:sp>
        <p:nvSpPr>
          <p:cNvPr id="1031" name="Rectangle 7"/>
          <p:cNvSpPr>
            <a:spLocks noChangeArrowheads="1"/>
          </p:cNvSpPr>
          <p:nvPr userDrawn="1"/>
        </p:nvSpPr>
        <p:spPr bwMode="auto">
          <a:xfrm>
            <a:off x="0" y="1125538"/>
            <a:ext cx="9144000" cy="4751387"/>
          </a:xfrm>
          <a:prstGeom prst="rect">
            <a:avLst/>
          </a:prstGeom>
          <a:solidFill>
            <a:schemeClr val="bg1"/>
          </a:solidFill>
          <a:ln w="9525">
            <a:solidFill>
              <a:schemeClr val="tx1"/>
            </a:solidFill>
            <a:miter lim="800000"/>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28625" y="142875"/>
            <a:ext cx="8286750" cy="892175"/>
          </a:xfrm>
          <a:prstGeom prst="rect">
            <a:avLst/>
          </a:prstGeom>
          <a:noFill/>
          <a:ln w="9525">
            <a:noFill/>
            <a:miter lim="800000"/>
            <a:headEnd/>
            <a:tailEnd/>
          </a:ln>
        </p:spPr>
        <p:txBody>
          <a:bodyPr anchor="ctr">
            <a:spAutoFit/>
          </a:bodyPr>
          <a:lstStyle/>
          <a:p>
            <a:pPr algn="ctr" eaLnBrk="0" hangingPunct="0"/>
            <a:r>
              <a:rPr lang="es-MX" sz="3000">
                <a:solidFill>
                  <a:schemeClr val="bg1"/>
                </a:solidFill>
                <a:latin typeface="Times New Roman" pitchFamily="18" charset="0"/>
                <a:ea typeface="Calibri" pitchFamily="34" charset="0"/>
                <a:cs typeface="Times New Roman" pitchFamily="18" charset="0"/>
              </a:rPr>
              <a:t>II  CONGRESO DE SALUD, VIDA Y FAMILIA</a:t>
            </a:r>
          </a:p>
          <a:p>
            <a:pPr algn="ctr" eaLnBrk="0" hangingPunct="0"/>
            <a:r>
              <a:rPr lang="es-MX" sz="2200" i="1">
                <a:solidFill>
                  <a:schemeClr val="bg1"/>
                </a:solidFill>
                <a:latin typeface="Times New Roman" pitchFamily="18" charset="0"/>
                <a:ea typeface="Calibri" pitchFamily="34" charset="0"/>
                <a:cs typeface="Times New Roman" pitchFamily="18" charset="0"/>
              </a:rPr>
              <a:t>El Amor de la Familia, Sana y da Vida </a:t>
            </a:r>
            <a:endParaRPr lang="es-MX" sz="2200" i="1">
              <a:solidFill>
                <a:schemeClr val="bg1"/>
              </a:solidFill>
              <a:ea typeface="Calibri" pitchFamily="34" charset="0"/>
              <a:cs typeface="Times New Roman" pitchFamily="18" charset="0"/>
            </a:endParaRPr>
          </a:p>
        </p:txBody>
      </p:sp>
      <p:sp>
        <p:nvSpPr>
          <p:cNvPr id="2051" name="Rectangle 7"/>
          <p:cNvSpPr>
            <a:spLocks noChangeArrowheads="1"/>
          </p:cNvSpPr>
          <p:nvPr/>
        </p:nvSpPr>
        <p:spPr bwMode="auto">
          <a:xfrm>
            <a:off x="857250" y="6143625"/>
            <a:ext cx="7429500" cy="477838"/>
          </a:xfrm>
          <a:prstGeom prst="rect">
            <a:avLst/>
          </a:prstGeom>
          <a:noFill/>
          <a:ln w="9525">
            <a:noFill/>
            <a:miter lim="800000"/>
            <a:headEnd/>
            <a:tailEnd/>
          </a:ln>
        </p:spPr>
        <p:txBody>
          <a:bodyPr anchor="ctr">
            <a:spAutoFit/>
          </a:bodyPr>
          <a:lstStyle/>
          <a:p>
            <a:pPr algn="ctr" eaLnBrk="0" hangingPunct="0"/>
            <a:r>
              <a:rPr lang="es-MX" sz="2500">
                <a:solidFill>
                  <a:schemeClr val="bg1"/>
                </a:solidFill>
                <a:latin typeface="Times New Roman" pitchFamily="18" charset="0"/>
                <a:ea typeface="Calibri" pitchFamily="34" charset="0"/>
                <a:cs typeface="Times New Roman" pitchFamily="18" charset="0"/>
              </a:rPr>
              <a:t>Arquidiócesis de Yucatán, 29, 30, 31 de enero de 2010</a:t>
            </a:r>
          </a:p>
        </p:txBody>
      </p:sp>
    </p:spTree>
  </p:cSld>
  <p:clrMapOvr>
    <a:masterClrMapping/>
  </p:clrMapOvr>
  <p:transition spd="slow" advTm="37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313" y="285750"/>
            <a:ext cx="6929437" cy="584200"/>
          </a:xfrm>
          <a:prstGeom prst="rect">
            <a:avLst/>
          </a:prstGeom>
          <a:noFill/>
          <a:ln w="9525">
            <a:noFill/>
            <a:miter lim="800000"/>
            <a:headEnd/>
            <a:tailEnd/>
          </a:ln>
        </p:spPr>
        <p:txBody>
          <a:bodyPr anchor="ctr">
            <a:spAutoFit/>
          </a:bodyPr>
          <a:lstStyle/>
          <a:p>
            <a:r>
              <a:rPr lang="es-MX" sz="3200" b="1">
                <a:solidFill>
                  <a:schemeClr val="bg1"/>
                </a:solidFill>
                <a:latin typeface="Times New Roman" pitchFamily="18" charset="0"/>
                <a:ea typeface="Calibri" pitchFamily="34" charset="0"/>
                <a:cs typeface="Times New Roman" pitchFamily="18" charset="0"/>
              </a:rPr>
              <a:t>La espiritualidad conyugal y familiar</a:t>
            </a:r>
          </a:p>
        </p:txBody>
      </p:sp>
      <p:sp>
        <p:nvSpPr>
          <p:cNvPr id="3" name="3 CuadroTexto"/>
          <p:cNvSpPr txBox="1">
            <a:spLocks noChangeArrowheads="1"/>
          </p:cNvSpPr>
          <p:nvPr/>
        </p:nvSpPr>
        <p:spPr bwMode="auto">
          <a:xfrm>
            <a:off x="1071563" y="4857750"/>
            <a:ext cx="6929437" cy="477838"/>
          </a:xfrm>
          <a:prstGeom prst="rect">
            <a:avLst/>
          </a:prstGeom>
          <a:noFill/>
          <a:ln w="9525">
            <a:noFill/>
            <a:miter lim="800000"/>
            <a:headEnd/>
            <a:tailEnd/>
          </a:ln>
        </p:spPr>
        <p:txBody>
          <a:bodyPr>
            <a:spAutoFit/>
          </a:bodyPr>
          <a:lstStyle/>
          <a:p>
            <a:pPr algn="ctr"/>
            <a:r>
              <a:rPr lang="es-MX" sz="2500">
                <a:latin typeface="Times New Roman" pitchFamily="18" charset="0"/>
                <a:cs typeface="Times New Roman" pitchFamily="18" charset="0"/>
              </a:rPr>
              <a:t>Es vivencia de la “espiritualidad de comunión”</a:t>
            </a:r>
          </a:p>
        </p:txBody>
      </p:sp>
      <p:pic>
        <p:nvPicPr>
          <p:cNvPr id="4" name="Picture 5"/>
          <p:cNvPicPr>
            <a:picLocks noChangeAspect="1" noChangeArrowheads="1"/>
          </p:cNvPicPr>
          <p:nvPr/>
        </p:nvPicPr>
        <p:blipFill>
          <a:blip r:embed="rId2"/>
          <a:srcRect/>
          <a:stretch>
            <a:fillRect/>
          </a:stretch>
        </p:blipFill>
        <p:spPr bwMode="auto">
          <a:xfrm>
            <a:off x="2214563" y="2655888"/>
            <a:ext cx="4643437" cy="1916112"/>
          </a:xfrm>
          <a:prstGeom prst="rect">
            <a:avLst/>
          </a:prstGeom>
          <a:noFill/>
          <a:ln w="9525">
            <a:noFill/>
            <a:miter lim="800000"/>
            <a:headEnd/>
            <a:tailEnd/>
          </a:ln>
        </p:spPr>
      </p:pic>
      <p:sp>
        <p:nvSpPr>
          <p:cNvPr id="5" name="4 CuadroTexto"/>
          <p:cNvSpPr txBox="1">
            <a:spLocks noChangeArrowheads="1"/>
          </p:cNvSpPr>
          <p:nvPr/>
        </p:nvSpPr>
        <p:spPr bwMode="auto">
          <a:xfrm>
            <a:off x="642938" y="1500188"/>
            <a:ext cx="7858125" cy="862012"/>
          </a:xfrm>
          <a:prstGeom prst="rect">
            <a:avLst/>
          </a:prstGeom>
          <a:noFill/>
          <a:ln w="9525">
            <a:noFill/>
            <a:miter lim="800000"/>
            <a:headEnd/>
            <a:tailEnd/>
          </a:ln>
        </p:spPr>
        <p:txBody>
          <a:bodyPr>
            <a:spAutoFit/>
          </a:bodyPr>
          <a:lstStyle/>
          <a:p>
            <a:pPr algn="ctr"/>
            <a:r>
              <a:rPr lang="es-MX" sz="2500">
                <a:latin typeface="Times New Roman" pitchFamily="18" charset="0"/>
                <a:ea typeface="Calibri" pitchFamily="34" charset="0"/>
                <a:cs typeface="Times New Roman" pitchFamily="18" charset="0"/>
              </a:rPr>
              <a:t>Es dejarse conducir por el Espíritu para seguir a Jesucristo en la realidad familiar de cada día.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214313" y="487363"/>
            <a:ext cx="5072062" cy="584200"/>
          </a:xfrm>
          <a:prstGeom prst="rect">
            <a:avLst/>
          </a:prstGeom>
          <a:noFill/>
          <a:ln w="9525">
            <a:noFill/>
            <a:miter lim="800000"/>
            <a:headEnd/>
            <a:tailEnd/>
          </a:ln>
        </p:spPr>
        <p:txBody>
          <a:bodyPr>
            <a:spAutoFit/>
          </a:bodyPr>
          <a:lstStyle/>
          <a:p>
            <a:pPr>
              <a:defRPr/>
            </a:pPr>
            <a:r>
              <a:rPr lang="es-MX"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Espiritualidad de comunión</a:t>
            </a:r>
          </a:p>
        </p:txBody>
      </p:sp>
      <p:pic>
        <p:nvPicPr>
          <p:cNvPr id="3" name="Picture 6" descr="19"/>
          <p:cNvPicPr>
            <a:picLocks noChangeAspect="1" noChangeArrowheads="1"/>
          </p:cNvPicPr>
          <p:nvPr/>
        </p:nvPicPr>
        <p:blipFill>
          <a:blip r:embed="rId2"/>
          <a:srcRect/>
          <a:stretch>
            <a:fillRect/>
          </a:stretch>
        </p:blipFill>
        <p:spPr bwMode="auto">
          <a:xfrm>
            <a:off x="6215063" y="0"/>
            <a:ext cx="2928937" cy="2333625"/>
          </a:xfrm>
          <a:prstGeom prst="rect">
            <a:avLst/>
          </a:prstGeom>
          <a:noFill/>
          <a:ln w="9525">
            <a:noFill/>
            <a:miter lim="800000"/>
            <a:headEnd/>
            <a:tailEnd/>
          </a:ln>
        </p:spPr>
      </p:pic>
      <p:sp>
        <p:nvSpPr>
          <p:cNvPr id="4" name="2 Marcador de contenido"/>
          <p:cNvSpPr txBox="1">
            <a:spLocks/>
          </p:cNvSpPr>
          <p:nvPr/>
        </p:nvSpPr>
        <p:spPr>
          <a:xfrm>
            <a:off x="142875" y="2143125"/>
            <a:ext cx="8643938" cy="2911475"/>
          </a:xfrm>
          <a:prstGeom prst="rect">
            <a:avLst/>
          </a:prstGeom>
        </p:spPr>
        <p:txBody>
          <a:bodyPr/>
          <a:lstStyle/>
          <a:p>
            <a:pPr algn="just" fontAlgn="auto">
              <a:spcBef>
                <a:spcPct val="20000"/>
              </a:spcBef>
              <a:spcAft>
                <a:spcPts val="0"/>
              </a:spcAft>
              <a:defRPr/>
            </a:pPr>
            <a:r>
              <a:rPr lang="es-MX" sz="3000" dirty="0">
                <a:latin typeface="Times New Roman" pitchFamily="18" charset="0"/>
                <a:cs typeface="Times New Roman" pitchFamily="18" charset="0"/>
              </a:rPr>
              <a:t>“Antes de programar iniciativas concretas, hace falta </a:t>
            </a:r>
            <a:r>
              <a:rPr lang="es-MX" sz="3000" i="1" dirty="0">
                <a:latin typeface="Times New Roman" pitchFamily="18" charset="0"/>
                <a:cs typeface="Times New Roman" pitchFamily="18" charset="0"/>
              </a:rPr>
              <a:t>promover una espiritualidad de la comunión</a:t>
            </a:r>
            <a:r>
              <a:rPr lang="es-MX" sz="3000" dirty="0">
                <a:latin typeface="Times New Roman" pitchFamily="18" charset="0"/>
                <a:cs typeface="Times New Roman" pitchFamily="18" charset="0"/>
              </a:rPr>
              <a:t>, proponiéndola como principio educativo en todos los lugares donde se forma el hombre y el cristiano, donde se educan los ministros del altar, las personas consagradas y los agentes pastorales, donde se construyen las familias y las comunidades.” (NMI, 43)</a:t>
            </a:r>
          </a:p>
          <a:p>
            <a:pPr marL="342900" indent="-342900" algn="ctr" fontAlgn="auto">
              <a:spcBef>
                <a:spcPct val="20000"/>
              </a:spcBef>
              <a:spcAft>
                <a:spcPts val="0"/>
              </a:spcAft>
              <a:defRPr/>
            </a:pPr>
            <a:endParaRPr lang="es-MX" sz="3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5072063" y="2928938"/>
            <a:ext cx="3571875" cy="2286000"/>
          </a:xfrm>
          <a:prstGeom prst="rect">
            <a:avLst/>
          </a:prstGeom>
          <a:noFill/>
          <a:ln w="9525">
            <a:noFill/>
            <a:miter lim="800000"/>
            <a:headEnd/>
            <a:tailEnd/>
          </a:ln>
        </p:spPr>
        <p:txBody>
          <a:bodyPr/>
          <a:lstStyle/>
          <a:p>
            <a:pPr algn="ctr" fontAlgn="auto">
              <a:spcBef>
                <a:spcPct val="20000"/>
              </a:spcBef>
              <a:spcAft>
                <a:spcPts val="0"/>
              </a:spcAft>
              <a:defRPr/>
            </a:pPr>
            <a:r>
              <a:rPr lang="es-MX" sz="3000" kern="0" dirty="0">
                <a:latin typeface="Times New Roman" pitchFamily="18" charset="0"/>
                <a:cs typeface="Times New Roman" pitchFamily="18" charset="0"/>
              </a:rPr>
              <a:t>La familia es la etapa y la atmósfera natural y fundamental para la formación en esos cuatro aspectos. </a:t>
            </a:r>
          </a:p>
        </p:txBody>
      </p:sp>
      <p:pic>
        <p:nvPicPr>
          <p:cNvPr id="4" name="Picture 10" descr="j0308982"/>
          <p:cNvPicPr>
            <a:picLocks noChangeAspect="1" noChangeArrowheads="1"/>
          </p:cNvPicPr>
          <p:nvPr/>
        </p:nvPicPr>
        <p:blipFill>
          <a:blip r:embed="rId2"/>
          <a:srcRect r="7692"/>
          <a:stretch>
            <a:fillRect/>
          </a:stretch>
        </p:blipFill>
        <p:spPr bwMode="auto">
          <a:xfrm>
            <a:off x="400050" y="1500188"/>
            <a:ext cx="4029075" cy="3143250"/>
          </a:xfrm>
          <a:prstGeom prst="rect">
            <a:avLst/>
          </a:prstGeom>
          <a:noFill/>
          <a:ln w="63500">
            <a:solidFill>
              <a:srgbClr val="3366FF">
                <a:alpha val="94901"/>
              </a:srgbClr>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familia-1"/>
          <p:cNvPicPr>
            <a:picLocks noChangeAspect="1" noChangeArrowheads="1"/>
          </p:cNvPicPr>
          <p:nvPr/>
        </p:nvPicPr>
        <p:blipFill>
          <a:blip r:embed="rId2"/>
          <a:srcRect t="1515"/>
          <a:stretch>
            <a:fillRect/>
          </a:stretch>
        </p:blipFill>
        <p:spPr bwMode="auto">
          <a:xfrm>
            <a:off x="4429125" y="1643063"/>
            <a:ext cx="4465638" cy="3500437"/>
          </a:xfrm>
          <a:prstGeom prst="rect">
            <a:avLst/>
          </a:prstGeom>
          <a:noFill/>
          <a:ln w="57150">
            <a:solidFill>
              <a:srgbClr val="3366FF"/>
            </a:solidFill>
            <a:miter lim="800000"/>
            <a:headEnd/>
            <a:tailEnd/>
          </a:ln>
        </p:spPr>
      </p:pic>
      <p:sp>
        <p:nvSpPr>
          <p:cNvPr id="2" name="3 Marcador de contenido"/>
          <p:cNvSpPr txBox="1">
            <a:spLocks/>
          </p:cNvSpPr>
          <p:nvPr/>
        </p:nvSpPr>
        <p:spPr>
          <a:xfrm>
            <a:off x="357188" y="1643063"/>
            <a:ext cx="3643312" cy="3500437"/>
          </a:xfrm>
          <a:prstGeom prst="rect">
            <a:avLst/>
          </a:prstGeom>
        </p:spPr>
        <p:txBody>
          <a:bodyPr/>
          <a:lstStyle/>
          <a:p>
            <a:pPr algn="ctr" fontAlgn="auto">
              <a:spcBef>
                <a:spcPct val="20000"/>
              </a:spcBef>
              <a:spcAft>
                <a:spcPts val="0"/>
              </a:spcAft>
              <a:defRPr/>
            </a:pPr>
            <a:r>
              <a:rPr lang="es-MX" sz="3000" kern="0" dirty="0">
                <a:latin typeface="Times New Roman" pitchFamily="18" charset="0"/>
                <a:cs typeface="Times New Roman" pitchFamily="18" charset="0"/>
              </a:rPr>
              <a:t>Si en la vida familiar hay carencia de dicha formación, se tendrá un vacío grave y difícil de llenar en el posterior desarrollo de la persona.</a:t>
            </a:r>
          </a:p>
          <a:p>
            <a:pPr marL="342900" indent="-342900" algn="ctr" fontAlgn="auto">
              <a:spcBef>
                <a:spcPct val="20000"/>
              </a:spcBef>
              <a:spcAft>
                <a:spcPts val="0"/>
              </a:spcAft>
              <a:buFont typeface="Wingdings 2"/>
              <a:buChar char=""/>
              <a:defRPr/>
            </a:pPr>
            <a:endParaRPr lang="es-MX" sz="3000" kern="0" dirty="0">
              <a:latin typeface="Times New Roman" pitchFamily="18" charset="0"/>
              <a:cs typeface="Times New Roman" pitchFamily="18" charset="0"/>
            </a:endParaRPr>
          </a:p>
        </p:txBody>
      </p:sp>
      <p:sp>
        <p:nvSpPr>
          <p:cNvPr id="6" name="5 Rectángulo"/>
          <p:cNvSpPr>
            <a:spLocks noChangeArrowheads="1"/>
          </p:cNvSpPr>
          <p:nvPr/>
        </p:nvSpPr>
        <p:spPr bwMode="auto">
          <a:xfrm>
            <a:off x="214313" y="487363"/>
            <a:ext cx="5072062" cy="584200"/>
          </a:xfrm>
          <a:prstGeom prst="rect">
            <a:avLst/>
          </a:prstGeom>
          <a:noFill/>
          <a:ln w="9525">
            <a:noFill/>
            <a:miter lim="800000"/>
            <a:headEnd/>
            <a:tailEnd/>
          </a:ln>
        </p:spPr>
        <p:txBody>
          <a:bodyPr>
            <a:spAutoFit/>
          </a:bodyPr>
          <a:lstStyle/>
          <a:p>
            <a:pPr>
              <a:defRPr/>
            </a:pPr>
            <a:r>
              <a:rPr lang="es-MX"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Espiritualidad de comunión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14313" y="2357438"/>
            <a:ext cx="8715375" cy="1784350"/>
          </a:xfrm>
          <a:prstGeom prst="rect">
            <a:avLst/>
          </a:prstGeom>
          <a:noFill/>
          <a:ln w="9525">
            <a:noFill/>
            <a:miter lim="800000"/>
            <a:headEnd/>
            <a:tailEnd/>
          </a:ln>
        </p:spPr>
        <p:txBody>
          <a:bodyPr anchor="ctr">
            <a:spAutoFit/>
          </a:bodyPr>
          <a:lstStyle/>
          <a:p>
            <a:pPr algn="ctr" eaLnBrk="0" hangingPunct="0"/>
            <a:r>
              <a:rPr lang="es-MX" sz="5500">
                <a:latin typeface="Times New Roman" pitchFamily="18" charset="0"/>
                <a:ea typeface="Calibri" pitchFamily="34" charset="0"/>
                <a:cs typeface="Times New Roman" pitchFamily="18" charset="0"/>
              </a:rPr>
              <a:t>Aspectos fundamentales de la espiritualidad de comunión</a:t>
            </a:r>
          </a:p>
        </p:txBody>
      </p:sp>
      <p:pic>
        <p:nvPicPr>
          <p:cNvPr id="3" name="Picture 6" descr="19"/>
          <p:cNvPicPr>
            <a:picLocks noChangeAspect="1" noChangeArrowheads="1"/>
          </p:cNvPicPr>
          <p:nvPr/>
        </p:nvPicPr>
        <p:blipFill>
          <a:blip r:embed="rId2"/>
          <a:srcRect/>
          <a:stretch>
            <a:fillRect/>
          </a:stretch>
        </p:blipFill>
        <p:spPr bwMode="auto">
          <a:xfrm>
            <a:off x="6215063" y="0"/>
            <a:ext cx="2928937" cy="23336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601"/>
                                        </p:tgtEl>
                                        <p:attrNameLst>
                                          <p:attrName>style.visibility</p:attrName>
                                        </p:attrNameLst>
                                      </p:cBhvr>
                                      <p:to>
                                        <p:strVal val="visible"/>
                                      </p:to>
                                    </p:set>
                                    <p:animEffect transition="in" filter="wipe(up)">
                                      <p:cBhvr>
                                        <p:cTn id="10"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Documents and Settings\Administrador\Mis documentos\Diócesis 2010\II Congreso. Salud, Vida y Familia\Imágenes\Santisima%20trinidad[1].jpg"/>
          <p:cNvPicPr>
            <a:picLocks noChangeAspect="1" noChangeArrowheads="1"/>
          </p:cNvPicPr>
          <p:nvPr/>
        </p:nvPicPr>
        <p:blipFill>
          <a:blip r:embed="rId2"/>
          <a:srcRect l="12766" r="12766" b="32767"/>
          <a:stretch>
            <a:fillRect/>
          </a:stretch>
        </p:blipFill>
        <p:spPr bwMode="auto">
          <a:xfrm>
            <a:off x="6500813" y="1314450"/>
            <a:ext cx="2500312" cy="2257425"/>
          </a:xfrm>
          <a:prstGeom prst="rect">
            <a:avLst/>
          </a:prstGeom>
          <a:noFill/>
          <a:ln w="9525">
            <a:noFill/>
            <a:miter lim="800000"/>
            <a:headEnd/>
            <a:tailEnd/>
          </a:ln>
        </p:spPr>
      </p:pic>
      <p:sp>
        <p:nvSpPr>
          <p:cNvPr id="2" name="2 Marcador de contenido"/>
          <p:cNvSpPr txBox="1">
            <a:spLocks/>
          </p:cNvSpPr>
          <p:nvPr/>
        </p:nvSpPr>
        <p:spPr bwMode="auto">
          <a:xfrm>
            <a:off x="142875" y="1571625"/>
            <a:ext cx="7000875" cy="3929063"/>
          </a:xfrm>
          <a:prstGeom prst="rect">
            <a:avLst/>
          </a:prstGeom>
          <a:noFill/>
          <a:ln w="9525">
            <a:noFill/>
            <a:miter lim="800000"/>
            <a:headEnd/>
            <a:tailEnd/>
          </a:ln>
        </p:spPr>
        <p:txBody>
          <a:bodyPr/>
          <a:lstStyle/>
          <a:p>
            <a:pPr algn="just" eaLnBrk="0" hangingPunct="0">
              <a:spcBef>
                <a:spcPct val="20000"/>
              </a:spcBef>
              <a:defRPr/>
            </a:pPr>
            <a:r>
              <a:rPr lang="es-MX" sz="3500" kern="0" dirty="0">
                <a:latin typeface="Times New Roman" pitchFamily="18" charset="0"/>
                <a:cs typeface="Times New Roman" pitchFamily="18" charset="0"/>
              </a:rPr>
              <a:t>“Espiritualidad de la comunión significa ante todo una mirada del corazón sobre todo hacia el misterio de la Trinidad que habita en nosotros, y cuya luz ha de ser reconocida también en el rostro de los hermanos que están a nuestro lado.” (NMI, 43)</a:t>
            </a:r>
          </a:p>
        </p:txBody>
      </p:sp>
      <p:sp>
        <p:nvSpPr>
          <p:cNvPr id="3" name="2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1</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nodeType="withEffect">
                                  <p:stCondLst>
                                    <p:cond delay="0"/>
                                  </p:stCondLst>
                                  <p:childTnLst>
                                    <p:set>
                                      <p:cBhvr>
                                        <p:cTn id="12" dur="1" fill="hold">
                                          <p:stCondLst>
                                            <p:cond delay="0"/>
                                          </p:stCondLst>
                                        </p:cTn>
                                        <p:tgtEl>
                                          <p:spTgt spid="24577"/>
                                        </p:tgtEl>
                                        <p:attrNameLst>
                                          <p:attrName>style.visibility</p:attrName>
                                        </p:attrNameLst>
                                      </p:cBhvr>
                                      <p:to>
                                        <p:strVal val="visible"/>
                                      </p:to>
                                    </p:set>
                                    <p:animEffect transition="in" filter="wipe(up)">
                                      <p:cBhvr>
                                        <p:cTn id="13"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Documents and Settings\Administrador\Mis documentos\Diócesis 2010\II Congreso. Salud, Vida y Familia\Imágenes\Santisima%20trinidad[1].jpg"/>
          <p:cNvPicPr>
            <a:picLocks noChangeAspect="1" noChangeArrowheads="1"/>
          </p:cNvPicPr>
          <p:nvPr/>
        </p:nvPicPr>
        <p:blipFill>
          <a:blip r:embed="rId2"/>
          <a:srcRect l="12766" r="12766" b="32767"/>
          <a:stretch>
            <a:fillRect/>
          </a:stretch>
        </p:blipFill>
        <p:spPr bwMode="auto">
          <a:xfrm>
            <a:off x="6500813" y="1314450"/>
            <a:ext cx="2500312" cy="2257425"/>
          </a:xfrm>
          <a:prstGeom prst="rect">
            <a:avLst/>
          </a:prstGeom>
          <a:noFill/>
          <a:ln w="9525">
            <a:noFill/>
            <a:miter lim="800000"/>
            <a:headEnd/>
            <a:tailEnd/>
          </a:ln>
        </p:spPr>
      </p:pic>
      <p:sp>
        <p:nvSpPr>
          <p:cNvPr id="3" name="2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1</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39937" name="Rectangle 1"/>
          <p:cNvSpPr>
            <a:spLocks noChangeArrowheads="1"/>
          </p:cNvSpPr>
          <p:nvPr/>
        </p:nvSpPr>
        <p:spPr bwMode="auto">
          <a:xfrm>
            <a:off x="285750" y="1450975"/>
            <a:ext cx="7000875" cy="477838"/>
          </a:xfrm>
          <a:prstGeom prst="rect">
            <a:avLst/>
          </a:prstGeom>
          <a:noFill/>
          <a:ln w="9525">
            <a:noFill/>
            <a:miter lim="800000"/>
            <a:headEnd/>
            <a:tailEnd/>
          </a:ln>
        </p:spPr>
        <p:txBody>
          <a:bodyPr anchor="ctr">
            <a:spAutoFit/>
          </a:bodyPr>
          <a:lstStyle/>
          <a:p>
            <a:pPr eaLnBrk="0" hangingPunct="0"/>
            <a:r>
              <a:rPr lang="es-MX" sz="2500" dirty="0">
                <a:latin typeface="Times New Roman" pitchFamily="18" charset="0"/>
                <a:ea typeface="Calibri" pitchFamily="34" charset="0"/>
                <a:cs typeface="Times New Roman" pitchFamily="18" charset="0"/>
              </a:rPr>
              <a:t>Lo primero: La mística. Una teofanía sorprendente</a:t>
            </a:r>
            <a:endParaRPr lang="es-ES" sz="2500" dirty="0">
              <a:latin typeface="Times New Roman" pitchFamily="18" charset="0"/>
              <a:ea typeface="Calibri" pitchFamily="34" charset="0"/>
              <a:cs typeface="Times New Roman" pitchFamily="18" charset="0"/>
            </a:endParaRPr>
          </a:p>
        </p:txBody>
      </p:sp>
      <p:sp>
        <p:nvSpPr>
          <p:cNvPr id="6" name="Rectangle 1"/>
          <p:cNvSpPr>
            <a:spLocks noChangeArrowheads="1"/>
          </p:cNvSpPr>
          <p:nvPr/>
        </p:nvSpPr>
        <p:spPr bwMode="auto">
          <a:xfrm>
            <a:off x="357158" y="2285992"/>
            <a:ext cx="5000625" cy="477838"/>
          </a:xfrm>
          <a:prstGeom prst="rect">
            <a:avLst/>
          </a:prstGeom>
          <a:noFill/>
          <a:ln w="9525">
            <a:noFill/>
            <a:miter lim="800000"/>
            <a:headEnd/>
            <a:tailEnd/>
          </a:ln>
        </p:spPr>
        <p:txBody>
          <a:bodyPr anchor="ctr">
            <a:spAutoFit/>
          </a:bodyPr>
          <a:lstStyle/>
          <a:p>
            <a:pPr eaLnBrk="0" hangingPunct="0"/>
            <a:r>
              <a:rPr lang="es-MX" sz="2500" dirty="0">
                <a:latin typeface="Times New Roman" pitchFamily="18" charset="0"/>
                <a:ea typeface="Calibri" pitchFamily="34" charset="0"/>
                <a:cs typeface="Times New Roman" pitchFamily="18" charset="0"/>
              </a:rPr>
              <a:t>Somos imagen y semejanza de Dios. </a:t>
            </a:r>
            <a:endParaRPr lang="es-ES" sz="2500" dirty="0">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285720" y="3143248"/>
            <a:ext cx="6500813" cy="477838"/>
          </a:xfrm>
          <a:prstGeom prst="rect">
            <a:avLst/>
          </a:prstGeom>
          <a:noFill/>
          <a:ln w="9525">
            <a:noFill/>
            <a:miter lim="800000"/>
            <a:headEnd/>
            <a:tailEnd/>
          </a:ln>
        </p:spPr>
        <p:txBody>
          <a:bodyPr anchor="ctr">
            <a:spAutoFit/>
          </a:bodyPr>
          <a:lstStyle/>
          <a:p>
            <a:pPr eaLnBrk="0" hangingPunct="0"/>
            <a:r>
              <a:rPr lang="es-MX" sz="2500" dirty="0" smtClean="0">
                <a:latin typeface="Times New Roman" pitchFamily="18" charset="0"/>
                <a:ea typeface="Calibri" pitchFamily="34" charset="0"/>
                <a:cs typeface="Times New Roman" pitchFamily="18" charset="0"/>
              </a:rPr>
              <a:t> La </a:t>
            </a:r>
            <a:r>
              <a:rPr lang="es-MX" sz="2500" dirty="0">
                <a:latin typeface="Times New Roman" pitchFamily="18" charset="0"/>
                <a:ea typeface="Calibri" pitchFamily="34" charset="0"/>
                <a:cs typeface="Times New Roman" pitchFamily="18" charset="0"/>
              </a:rPr>
              <a:t>Trinidad es nuestro origen y nuestra meta</a:t>
            </a:r>
            <a:endParaRPr lang="es-ES" sz="2500" dirty="0">
              <a:latin typeface="Times New Roman" pitchFamily="18" charset="0"/>
              <a:ea typeface="Calibri" pitchFamily="34" charset="0"/>
              <a:cs typeface="Times New Roman" pitchFamily="18" charset="0"/>
            </a:endParaRPr>
          </a:p>
        </p:txBody>
      </p:sp>
      <p:sp>
        <p:nvSpPr>
          <p:cNvPr id="8" name="Rectangle 1"/>
          <p:cNvSpPr>
            <a:spLocks noChangeArrowheads="1"/>
          </p:cNvSpPr>
          <p:nvPr/>
        </p:nvSpPr>
        <p:spPr bwMode="auto">
          <a:xfrm>
            <a:off x="285750" y="4071938"/>
            <a:ext cx="7786688" cy="477837"/>
          </a:xfrm>
          <a:prstGeom prst="rect">
            <a:avLst/>
          </a:prstGeom>
          <a:noFill/>
          <a:ln w="9525">
            <a:noFill/>
            <a:miter lim="800000"/>
            <a:headEnd/>
            <a:tailEnd/>
          </a:ln>
        </p:spPr>
        <p:txBody>
          <a:bodyPr anchor="ctr">
            <a:spAutoFit/>
          </a:bodyPr>
          <a:lstStyle/>
          <a:p>
            <a:pPr eaLnBrk="0" hangingPunct="0"/>
            <a:r>
              <a:rPr lang="es-MX" sz="2500" dirty="0">
                <a:latin typeface="Times New Roman" pitchFamily="18" charset="0"/>
                <a:ea typeface="Calibri" pitchFamily="34" charset="0"/>
                <a:cs typeface="Times New Roman" pitchFamily="18" charset="0"/>
              </a:rPr>
              <a:t>“Vuestra vida está escondida con Cristo en Dios” (Col 3,3)</a:t>
            </a:r>
            <a:endParaRPr lang="es-ES" sz="2500" dirty="0">
              <a:latin typeface="Times New Roman" pitchFamily="18" charset="0"/>
              <a:ea typeface="Calibri" pitchFamily="34" charset="0"/>
              <a:cs typeface="Times New Roman" pitchFamily="18" charset="0"/>
            </a:endParaRPr>
          </a:p>
        </p:txBody>
      </p:sp>
      <p:sp>
        <p:nvSpPr>
          <p:cNvPr id="9" name="Rectangle 1"/>
          <p:cNvSpPr>
            <a:spLocks noChangeArrowheads="1"/>
          </p:cNvSpPr>
          <p:nvPr/>
        </p:nvSpPr>
        <p:spPr bwMode="auto">
          <a:xfrm>
            <a:off x="285750" y="4852988"/>
            <a:ext cx="8482013" cy="862012"/>
          </a:xfrm>
          <a:prstGeom prst="rect">
            <a:avLst/>
          </a:prstGeom>
          <a:noFill/>
          <a:ln w="9525">
            <a:noFill/>
            <a:miter lim="800000"/>
            <a:headEnd/>
            <a:tailEnd/>
          </a:ln>
        </p:spPr>
        <p:txBody>
          <a:bodyPr anchor="ctr">
            <a:spAutoFit/>
          </a:bodyPr>
          <a:lstStyle/>
          <a:p>
            <a:pPr eaLnBrk="0" hangingPunct="0"/>
            <a:r>
              <a:rPr lang="es-MX" sz="2500">
                <a:latin typeface="Times New Roman" pitchFamily="18" charset="0"/>
                <a:ea typeface="Calibri" pitchFamily="34" charset="0"/>
                <a:cs typeface="Times New Roman" pitchFamily="18" charset="0"/>
              </a:rPr>
              <a:t>“[Dios] no se encuentra lejos de cada uno de nosotros, pues en él vivimos, nos movemos y existimos” (Hch 17,27-28).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wipe(left)">
                                      <p:cBhvr>
                                        <p:cTn id="7" dur="500"/>
                                        <p:tgtEl>
                                          <p:spTgt spid="39937"/>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1</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50177" name="Rectangle 1"/>
          <p:cNvSpPr>
            <a:spLocks noChangeArrowheads="1"/>
          </p:cNvSpPr>
          <p:nvPr/>
        </p:nvSpPr>
        <p:spPr bwMode="auto">
          <a:xfrm>
            <a:off x="785813" y="1357313"/>
            <a:ext cx="5715000" cy="1938337"/>
          </a:xfrm>
          <a:prstGeom prst="rect">
            <a:avLst/>
          </a:prstGeom>
          <a:noFill/>
          <a:ln w="9525">
            <a:noFill/>
            <a:miter lim="800000"/>
            <a:headEnd/>
            <a:tailEnd/>
          </a:ln>
        </p:spPr>
        <p:txBody>
          <a:bodyPr anchor="ctr">
            <a:spAutoFit/>
          </a:bodyPr>
          <a:lstStyle/>
          <a:p>
            <a:pPr eaLnBrk="0" hangingPunct="0"/>
            <a:r>
              <a:rPr lang="es-MX" sz="3000">
                <a:latin typeface="Times New Roman" pitchFamily="18" charset="0"/>
                <a:ea typeface="Calibri" pitchFamily="34" charset="0"/>
                <a:cs typeface="Times New Roman" pitchFamily="18" charset="0"/>
              </a:rPr>
              <a:t>“</a:t>
            </a:r>
            <a:r>
              <a:rPr lang="es-MX" sz="3000" i="1">
                <a:latin typeface="Times New Roman" pitchFamily="18" charset="0"/>
                <a:ea typeface="Calibri" pitchFamily="34" charset="0"/>
                <a:cs typeface="Times New Roman" pitchFamily="18" charset="0"/>
              </a:rPr>
              <a:t>Gloria Dei vivens uomo</a:t>
            </a:r>
            <a:r>
              <a:rPr lang="es-MX" sz="3000">
                <a:latin typeface="Times New Roman" pitchFamily="18" charset="0"/>
                <a:ea typeface="Calibri" pitchFamily="34" charset="0"/>
                <a:cs typeface="Times New Roman" pitchFamily="18" charset="0"/>
              </a:rPr>
              <a:t>”, la gloria de Dios consiste en que el hombre viva, y la vida del hombre consiste en la visión de Dios (San Ireneo)</a:t>
            </a:r>
          </a:p>
        </p:txBody>
      </p:sp>
      <p:sp>
        <p:nvSpPr>
          <p:cNvPr id="10" name="Rectangle 1"/>
          <p:cNvSpPr>
            <a:spLocks noChangeArrowheads="1"/>
          </p:cNvSpPr>
          <p:nvPr/>
        </p:nvSpPr>
        <p:spPr bwMode="auto">
          <a:xfrm>
            <a:off x="1143000" y="3848100"/>
            <a:ext cx="6929438" cy="1630363"/>
          </a:xfrm>
          <a:prstGeom prst="rect">
            <a:avLst/>
          </a:prstGeom>
          <a:noFill/>
          <a:ln w="9525">
            <a:noFill/>
            <a:miter lim="800000"/>
            <a:headEnd/>
            <a:tailEnd/>
          </a:ln>
        </p:spPr>
        <p:txBody>
          <a:bodyPr anchor="ctr">
            <a:spAutoFit/>
          </a:bodyPr>
          <a:lstStyle/>
          <a:p>
            <a:pPr eaLnBrk="0" hangingPunct="0"/>
            <a:r>
              <a:rPr lang="es-MX" sz="3000">
                <a:latin typeface="Times New Roman" pitchFamily="18" charset="0"/>
                <a:ea typeface="Calibri" pitchFamily="34" charset="0"/>
                <a:cs typeface="Times New Roman" pitchFamily="18" charset="0"/>
              </a:rPr>
              <a:t>Aquí encontramos: </a:t>
            </a:r>
          </a:p>
          <a:p>
            <a:pPr eaLnBrk="0" hangingPunct="0"/>
            <a:endParaRPr lang="es-ES" sz="1000">
              <a:latin typeface="Times New Roman" pitchFamily="18" charset="0"/>
              <a:ea typeface="Calibri" pitchFamily="34" charset="0"/>
              <a:cs typeface="Times New Roman" pitchFamily="18" charset="0"/>
            </a:endParaRPr>
          </a:p>
          <a:p>
            <a:pPr lvl="1" eaLnBrk="0" hangingPunct="0">
              <a:buFontTx/>
              <a:buChar char="•"/>
            </a:pPr>
            <a:r>
              <a:rPr lang="es-MX" sz="3000">
                <a:latin typeface="Times New Roman" pitchFamily="18" charset="0"/>
                <a:ea typeface="Calibri" pitchFamily="34" charset="0"/>
                <a:cs typeface="Times New Roman" pitchFamily="18" charset="0"/>
              </a:rPr>
              <a:t>Nuestra identidad</a:t>
            </a:r>
            <a:endParaRPr lang="es-ES" sz="3000">
              <a:latin typeface="Times New Roman" pitchFamily="18" charset="0"/>
              <a:cs typeface="Times New Roman" pitchFamily="18" charset="0"/>
            </a:endParaRPr>
          </a:p>
          <a:p>
            <a:pPr lvl="1" eaLnBrk="0" hangingPunct="0">
              <a:buFontTx/>
              <a:buChar char="•"/>
            </a:pPr>
            <a:r>
              <a:rPr lang="es-MX" sz="3000">
                <a:latin typeface="Times New Roman" pitchFamily="18" charset="0"/>
                <a:ea typeface="Calibri" pitchFamily="34" charset="0"/>
                <a:cs typeface="Calibri" pitchFamily="34" charset="0"/>
              </a:rPr>
              <a:t>La identidad de nuestros hermanos</a:t>
            </a:r>
            <a:endParaRPr lang="es-MX" sz="3000">
              <a:latin typeface="Times New Roman" pitchFamily="18" charset="0"/>
              <a:cs typeface="Times New Roman" pitchFamily="18" charset="0"/>
            </a:endParaRPr>
          </a:p>
        </p:txBody>
      </p:sp>
      <p:pic>
        <p:nvPicPr>
          <p:cNvPr id="18437" name="Picture 1" descr="C:\Documents and Settings\Administrador\Mis documentos\Diócesis 2010\II Congreso. Salud, Vida y Familia\Imágenes\Santisima%20trinidad[1].jpg"/>
          <p:cNvPicPr>
            <a:picLocks noChangeAspect="1" noChangeArrowheads="1"/>
          </p:cNvPicPr>
          <p:nvPr/>
        </p:nvPicPr>
        <p:blipFill>
          <a:blip r:embed="rId2"/>
          <a:srcRect l="12766" r="12766" b="32767"/>
          <a:stretch>
            <a:fillRect/>
          </a:stretch>
        </p:blipFill>
        <p:spPr bwMode="auto">
          <a:xfrm>
            <a:off x="6500813" y="1314450"/>
            <a:ext cx="2500312" cy="22574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wipe(up)">
                                      <p:cBhvr>
                                        <p:cTn id="7" dur="500"/>
                                        <p:tgtEl>
                                          <p:spTgt spid="501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Administrador\Mis documentos\Diócesis 2010\II Congreso. Salud, Vida y Familia\Imágenes\t168530-0[1].jpg"/>
          <p:cNvPicPr>
            <a:picLocks noChangeAspect="1" noChangeArrowheads="1"/>
          </p:cNvPicPr>
          <p:nvPr/>
        </p:nvPicPr>
        <p:blipFill>
          <a:blip r:embed="rId2"/>
          <a:srcRect/>
          <a:stretch>
            <a:fillRect/>
          </a:stretch>
        </p:blipFill>
        <p:spPr bwMode="auto">
          <a:xfrm>
            <a:off x="0" y="1643063"/>
            <a:ext cx="2381250" cy="3673475"/>
          </a:xfrm>
          <a:prstGeom prst="rect">
            <a:avLst/>
          </a:prstGeom>
          <a:noFill/>
          <a:ln w="9525">
            <a:noFill/>
            <a:miter lim="800000"/>
            <a:headEnd/>
            <a:tailEnd/>
          </a:ln>
        </p:spPr>
      </p:pic>
      <p:sp>
        <p:nvSpPr>
          <p:cNvPr id="2" name="1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2</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49153" name="Rectangle 1"/>
          <p:cNvSpPr>
            <a:spLocks noChangeArrowheads="1"/>
          </p:cNvSpPr>
          <p:nvPr/>
        </p:nvSpPr>
        <p:spPr bwMode="auto">
          <a:xfrm>
            <a:off x="2357438" y="1357313"/>
            <a:ext cx="6500812" cy="4246562"/>
          </a:xfrm>
          <a:prstGeom prst="rect">
            <a:avLst/>
          </a:prstGeom>
          <a:noFill/>
          <a:ln w="9525">
            <a:noFill/>
            <a:miter lim="800000"/>
            <a:headEnd/>
            <a:tailEnd/>
          </a:ln>
        </p:spPr>
        <p:txBody>
          <a:bodyPr anchor="ctr">
            <a:spAutoFit/>
          </a:bodyPr>
          <a:lstStyle/>
          <a:p>
            <a:pPr algn="just" eaLnBrk="0" hangingPunct="0"/>
            <a:r>
              <a:rPr lang="es-MX" sz="3000">
                <a:latin typeface="Times New Roman" pitchFamily="18" charset="0"/>
                <a:ea typeface="Calibri" pitchFamily="34" charset="0"/>
                <a:cs typeface="Times New Roman" pitchFamily="18" charset="0"/>
              </a:rPr>
              <a:t>“Espiritualidad de la comunión significa, además, capacidad de sentir al hermano de fe en la unidad profunda del Cuerpo místico y, por tanto, como ‘uno que me pertenece’, para saber compartir sus alegrías y sus sufrimientos, para intuir sus deseos y atender a sus necesidades, para ofrecerle una verdadera y profunda amistad.” (NMI, 43)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9154"/>
                                        </p:tgtEl>
                                        <p:attrNameLst>
                                          <p:attrName>style.visibility</p:attrName>
                                        </p:attrNameLst>
                                      </p:cBhvr>
                                      <p:to>
                                        <p:strVal val="visible"/>
                                      </p:to>
                                    </p:set>
                                    <p:animEffect transition="in" filter="wipe(left)">
                                      <p:cBhvr>
                                        <p:cTn id="10" dur="500"/>
                                        <p:tgtEl>
                                          <p:spTgt spid="4915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153"/>
                                        </p:tgtEl>
                                        <p:attrNameLst>
                                          <p:attrName>style.visibility</p:attrName>
                                        </p:attrNameLst>
                                      </p:cBhvr>
                                      <p:to>
                                        <p:strVal val="visible"/>
                                      </p:to>
                                    </p:set>
                                    <p:animEffect transition="in" filter="wipe(left)">
                                      <p:cBhvr>
                                        <p:cTn id="13" dur="500"/>
                                        <p:tgtEl>
                                          <p:spTgt spid="49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1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dministrador\Mis documentos\Diócesis 2010\II Congreso. Salud, Vida y Familia\Imágenes\t168530-0[1].jpg"/>
          <p:cNvPicPr>
            <a:picLocks noChangeAspect="1" noChangeArrowheads="1"/>
          </p:cNvPicPr>
          <p:nvPr/>
        </p:nvPicPr>
        <p:blipFill>
          <a:blip r:embed="rId2"/>
          <a:srcRect/>
          <a:stretch>
            <a:fillRect/>
          </a:stretch>
        </p:blipFill>
        <p:spPr bwMode="auto">
          <a:xfrm>
            <a:off x="0" y="1643063"/>
            <a:ext cx="2381250" cy="3673475"/>
          </a:xfrm>
          <a:prstGeom prst="rect">
            <a:avLst/>
          </a:prstGeom>
          <a:noFill/>
          <a:ln w="9525">
            <a:noFill/>
            <a:miter lim="800000"/>
            <a:headEnd/>
            <a:tailEnd/>
          </a:ln>
        </p:spPr>
      </p:pic>
      <p:sp>
        <p:nvSpPr>
          <p:cNvPr id="2" name="1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2</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51201" name="Rectangle 1"/>
          <p:cNvSpPr>
            <a:spLocks noChangeArrowheads="1"/>
          </p:cNvSpPr>
          <p:nvPr/>
        </p:nvSpPr>
        <p:spPr bwMode="auto">
          <a:xfrm>
            <a:off x="2500313" y="2071688"/>
            <a:ext cx="6286500" cy="554037"/>
          </a:xfrm>
          <a:prstGeom prst="rect">
            <a:avLst/>
          </a:prstGeom>
          <a:noFill/>
          <a:ln w="9525">
            <a:noFill/>
            <a:miter lim="800000"/>
            <a:headEnd/>
            <a:tailEnd/>
          </a:ln>
        </p:spPr>
        <p:txBody>
          <a:bodyPr anchor="ctr">
            <a:spAutoFit/>
          </a:bodyPr>
          <a:lstStyle/>
          <a:p>
            <a:pPr eaLnBrk="0" hangingPunct="0"/>
            <a:r>
              <a:rPr lang="es-MX" sz="3000">
                <a:latin typeface="Times New Roman" pitchFamily="18" charset="0"/>
                <a:ea typeface="Calibri" pitchFamily="34" charset="0"/>
                <a:cs typeface="Times New Roman" pitchFamily="18" charset="0"/>
              </a:rPr>
              <a:t>Es la fuente de la pertenencia común</a:t>
            </a:r>
            <a:endParaRPr lang="es-ES" sz="3000">
              <a:latin typeface="Times New Roman" pitchFamily="18" charset="0"/>
              <a:ea typeface="Calibri" pitchFamily="34" charset="0"/>
              <a:cs typeface="Times New Roman" pitchFamily="18" charset="0"/>
            </a:endParaRPr>
          </a:p>
        </p:txBody>
      </p:sp>
      <p:sp>
        <p:nvSpPr>
          <p:cNvPr id="6" name="Rectangle 1"/>
          <p:cNvSpPr>
            <a:spLocks noChangeArrowheads="1"/>
          </p:cNvSpPr>
          <p:nvPr/>
        </p:nvSpPr>
        <p:spPr bwMode="auto">
          <a:xfrm>
            <a:off x="2571750" y="3490913"/>
            <a:ext cx="6286500" cy="1938337"/>
          </a:xfrm>
          <a:prstGeom prst="rect">
            <a:avLst/>
          </a:prstGeom>
          <a:noFill/>
          <a:ln w="9525">
            <a:noFill/>
            <a:miter lim="800000"/>
            <a:headEnd/>
            <a:tailEnd/>
          </a:ln>
        </p:spPr>
        <p:txBody>
          <a:bodyPr anchor="ctr">
            <a:spAutoFit/>
          </a:bodyPr>
          <a:lstStyle/>
          <a:p>
            <a:pPr eaLnBrk="0" hangingPunct="0"/>
            <a:r>
              <a:rPr lang="es-MX" sz="3000">
                <a:latin typeface="Times New Roman" pitchFamily="18" charset="0"/>
                <a:ea typeface="Calibri" pitchFamily="34" charset="0"/>
                <a:cs typeface="Times New Roman" pitchFamily="18" charset="0"/>
              </a:rPr>
              <a:t>La familia integrada: Sabe compartir como propias las alegrías y los sufrimientos, los deseos y las necesidades de los demás.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wipe(left)">
                                      <p:cBhvr>
                                        <p:cTn id="7" dur="500"/>
                                        <p:tgtEl>
                                          <p:spTgt spid="512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istrador\Mis documentos\Diócesis 2010\II Congreso. Salud, Vida y Familia\Imágenes\familia-11162.jpg"/>
          <p:cNvPicPr>
            <a:picLocks noChangeAspect="1" noChangeArrowheads="1"/>
          </p:cNvPicPr>
          <p:nvPr/>
        </p:nvPicPr>
        <p:blipFill>
          <a:blip r:embed="rId2"/>
          <a:srcRect t="13274" b="7079"/>
          <a:stretch>
            <a:fillRect/>
          </a:stretch>
        </p:blipFill>
        <p:spPr bwMode="auto">
          <a:xfrm>
            <a:off x="285750" y="1143000"/>
            <a:ext cx="3571875" cy="4014788"/>
          </a:xfrm>
          <a:prstGeom prst="rect">
            <a:avLst/>
          </a:prstGeom>
          <a:noFill/>
          <a:ln w="9525">
            <a:noFill/>
            <a:miter lim="800000"/>
            <a:headEnd/>
            <a:tailEnd/>
          </a:ln>
        </p:spPr>
      </p:pic>
      <p:sp>
        <p:nvSpPr>
          <p:cNvPr id="3079" name="Rectangle 7"/>
          <p:cNvSpPr>
            <a:spLocks noChangeArrowheads="1"/>
          </p:cNvSpPr>
          <p:nvPr/>
        </p:nvSpPr>
        <p:spPr bwMode="auto">
          <a:xfrm>
            <a:off x="3643313" y="1857375"/>
            <a:ext cx="5357812" cy="2554288"/>
          </a:xfrm>
          <a:prstGeom prst="rect">
            <a:avLst/>
          </a:prstGeom>
          <a:noFill/>
          <a:ln w="9525">
            <a:noFill/>
            <a:miter lim="800000"/>
            <a:headEnd/>
            <a:tailEnd/>
          </a:ln>
        </p:spPr>
        <p:txBody>
          <a:bodyPr anchor="ctr">
            <a:spAutoFit/>
          </a:bodyPr>
          <a:lstStyle/>
          <a:p>
            <a:pPr algn="ctr" eaLnBrk="0" hangingPunct="0"/>
            <a:r>
              <a:rPr lang="es-MX" sz="5000">
                <a:latin typeface="Times New Roman" pitchFamily="18" charset="0"/>
                <a:ea typeface="Calibri" pitchFamily="34" charset="0"/>
                <a:cs typeface="Times New Roman" pitchFamily="18" charset="0"/>
              </a:rPr>
              <a:t>INTEGRANTES DE LA </a:t>
            </a:r>
            <a:r>
              <a:rPr lang="es-MX" sz="6000" b="1">
                <a:latin typeface="Times New Roman" pitchFamily="18" charset="0"/>
                <a:ea typeface="Calibri" pitchFamily="34" charset="0"/>
                <a:cs typeface="Times New Roman" pitchFamily="18" charset="0"/>
              </a:rPr>
              <a:t>FAMILIA</a:t>
            </a:r>
            <a:endParaRPr lang="es-MX" sz="6000" b="1">
              <a:ea typeface="Calibri" pitchFamily="34" charset="0"/>
              <a:cs typeface="Times New Roman" pitchFamily="18" charset="0"/>
            </a:endParaRPr>
          </a:p>
        </p:txBody>
      </p:sp>
      <p:sp>
        <p:nvSpPr>
          <p:cNvPr id="10" name="Rectangle 11"/>
          <p:cNvSpPr>
            <a:spLocks noChangeArrowheads="1"/>
          </p:cNvSpPr>
          <p:nvPr/>
        </p:nvSpPr>
        <p:spPr bwMode="auto">
          <a:xfrm>
            <a:off x="928688" y="4929188"/>
            <a:ext cx="7572375" cy="777875"/>
          </a:xfrm>
          <a:prstGeom prst="rect">
            <a:avLst/>
          </a:prstGeom>
          <a:noFill/>
          <a:ln w="9525">
            <a:noFill/>
            <a:miter lim="800000"/>
            <a:headEnd/>
            <a:tailEnd/>
          </a:ln>
        </p:spPr>
        <p:txBody>
          <a:bodyPr wrap="none" anchor="ctr">
            <a:spAutoFit/>
          </a:bodyPr>
          <a:lstStyle/>
          <a:p>
            <a:pPr algn="ctr"/>
            <a:r>
              <a:rPr lang="es-MX" sz="4500" u="sng">
                <a:latin typeface="Calibri" pitchFamily="34" charset="0"/>
              </a:rPr>
              <a:t>Mons. Rodrigo Aguilar Martínez</a:t>
            </a:r>
          </a:p>
        </p:txBody>
      </p:sp>
      <p:sp>
        <p:nvSpPr>
          <p:cNvPr id="2053" name="Rectangle 7"/>
          <p:cNvSpPr>
            <a:spLocks noChangeArrowheads="1"/>
          </p:cNvSpPr>
          <p:nvPr/>
        </p:nvSpPr>
        <p:spPr bwMode="auto">
          <a:xfrm>
            <a:off x="428625" y="142875"/>
            <a:ext cx="8286750" cy="892175"/>
          </a:xfrm>
          <a:prstGeom prst="rect">
            <a:avLst/>
          </a:prstGeom>
          <a:noFill/>
          <a:ln w="9525">
            <a:noFill/>
            <a:miter lim="800000"/>
            <a:headEnd/>
            <a:tailEnd/>
          </a:ln>
        </p:spPr>
        <p:txBody>
          <a:bodyPr anchor="ctr">
            <a:spAutoFit/>
          </a:bodyPr>
          <a:lstStyle/>
          <a:p>
            <a:pPr algn="ctr" eaLnBrk="0" hangingPunct="0">
              <a:defRPr/>
            </a:pPr>
            <a:r>
              <a:rPr lang="es-MX" sz="3000" dirty="0">
                <a:solidFill>
                  <a:schemeClr val="tx1">
                    <a:lumMod val="65000"/>
                    <a:lumOff val="35000"/>
                  </a:schemeClr>
                </a:solidFill>
                <a:latin typeface="Times New Roman" pitchFamily="18" charset="0"/>
                <a:ea typeface="Calibri" pitchFamily="34" charset="0"/>
                <a:cs typeface="Times New Roman" pitchFamily="18" charset="0"/>
              </a:rPr>
              <a:t>II  CONGRESO DE SALUD, VIDA Y FAMILIA</a:t>
            </a:r>
          </a:p>
          <a:p>
            <a:pPr algn="ctr" eaLnBrk="0" hangingPunct="0">
              <a:defRPr/>
            </a:pPr>
            <a:r>
              <a:rPr lang="es-MX" sz="2200" i="1" dirty="0">
                <a:solidFill>
                  <a:schemeClr val="tx1">
                    <a:lumMod val="65000"/>
                    <a:lumOff val="35000"/>
                  </a:schemeClr>
                </a:solidFill>
                <a:latin typeface="Times New Roman" pitchFamily="18" charset="0"/>
                <a:ea typeface="Calibri" pitchFamily="34" charset="0"/>
                <a:cs typeface="Times New Roman" pitchFamily="18" charset="0"/>
              </a:rPr>
              <a:t>El Amor de la Familia, Sana y da Vida </a:t>
            </a:r>
            <a:endParaRPr lang="es-MX" sz="2200" i="1" dirty="0">
              <a:solidFill>
                <a:schemeClr val="tx1">
                  <a:lumMod val="65000"/>
                  <a:lumOff val="35000"/>
                </a:schemeClr>
              </a:solidFill>
              <a:ea typeface="Calibri" pitchFamily="34" charset="0"/>
              <a:cs typeface="Times New Roman" pitchFamily="18" charset="0"/>
            </a:endParaRPr>
          </a:p>
        </p:txBody>
      </p:sp>
      <p:sp>
        <p:nvSpPr>
          <p:cNvPr id="2054" name="Rectangle 7"/>
          <p:cNvSpPr>
            <a:spLocks noChangeArrowheads="1"/>
          </p:cNvSpPr>
          <p:nvPr/>
        </p:nvSpPr>
        <p:spPr bwMode="auto">
          <a:xfrm>
            <a:off x="857250" y="6143625"/>
            <a:ext cx="7429500" cy="477838"/>
          </a:xfrm>
          <a:prstGeom prst="rect">
            <a:avLst/>
          </a:prstGeom>
          <a:noFill/>
          <a:ln w="9525">
            <a:noFill/>
            <a:miter lim="800000"/>
            <a:headEnd/>
            <a:tailEnd/>
          </a:ln>
        </p:spPr>
        <p:txBody>
          <a:bodyPr anchor="ctr">
            <a:spAutoFit/>
          </a:bodyPr>
          <a:lstStyle/>
          <a:p>
            <a:pPr algn="ctr" eaLnBrk="0" hangingPunct="0">
              <a:defRPr/>
            </a:pPr>
            <a:r>
              <a:rPr lang="es-MX" sz="2500">
                <a:solidFill>
                  <a:schemeClr val="tx1">
                    <a:lumMod val="65000"/>
                    <a:lumOff val="35000"/>
                  </a:schemeClr>
                </a:solidFill>
                <a:latin typeface="Times New Roman" pitchFamily="18" charset="0"/>
                <a:ea typeface="Calibri" pitchFamily="34" charset="0"/>
                <a:cs typeface="Times New Roman" pitchFamily="18" charset="0"/>
              </a:rPr>
              <a:t>Arquidiócesis de Yucatán, 29, 30, 31 de enero de 2010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wipe(right)">
                                      <p:cBhvr>
                                        <p:cTn id="10" dur="500"/>
                                        <p:tgtEl>
                                          <p:spTgt spid="307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Administrador\Mis documentos\Diócesis 2010\II Congreso. Salud, Vida y Familia\Imágenes\pente6[1].gif"/>
          <p:cNvPicPr>
            <a:picLocks noChangeAspect="1" noChangeArrowheads="1"/>
          </p:cNvPicPr>
          <p:nvPr/>
        </p:nvPicPr>
        <p:blipFill>
          <a:blip r:embed="rId2"/>
          <a:srcRect t="6479" r="5000" b="3668"/>
          <a:stretch>
            <a:fillRect/>
          </a:stretch>
        </p:blipFill>
        <p:spPr bwMode="auto">
          <a:xfrm>
            <a:off x="5000625" y="1714500"/>
            <a:ext cx="4071938" cy="3500438"/>
          </a:xfrm>
          <a:prstGeom prst="rect">
            <a:avLst/>
          </a:prstGeom>
          <a:noFill/>
          <a:ln w="9525">
            <a:noFill/>
            <a:miter lim="800000"/>
            <a:headEnd/>
            <a:tailEnd/>
          </a:ln>
        </p:spPr>
      </p:pic>
      <p:sp>
        <p:nvSpPr>
          <p:cNvPr id="2" name="1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3</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52225" name="Rectangle 1"/>
          <p:cNvSpPr>
            <a:spLocks noChangeArrowheads="1"/>
          </p:cNvSpPr>
          <p:nvPr/>
        </p:nvSpPr>
        <p:spPr bwMode="auto">
          <a:xfrm>
            <a:off x="285750" y="1643063"/>
            <a:ext cx="5786438" cy="3786187"/>
          </a:xfrm>
          <a:prstGeom prst="rect">
            <a:avLst/>
          </a:prstGeom>
          <a:noFill/>
          <a:ln w="9525">
            <a:noFill/>
            <a:miter lim="800000"/>
            <a:headEnd/>
            <a:tailEnd/>
          </a:ln>
        </p:spPr>
        <p:txBody>
          <a:bodyPr anchor="ctr">
            <a:spAutoFit/>
          </a:bodyPr>
          <a:lstStyle/>
          <a:p>
            <a:pPr algn="just" eaLnBrk="0" hangingPunct="0">
              <a:buFontTx/>
              <a:buChar char="•"/>
            </a:pPr>
            <a:r>
              <a:rPr lang="es-MX" sz="3000">
                <a:ea typeface="Calibri" pitchFamily="34" charset="0"/>
                <a:cs typeface="Times New Roman" pitchFamily="18" charset="0"/>
              </a:rPr>
              <a:t>“</a:t>
            </a:r>
            <a:r>
              <a:rPr lang="es-MX" sz="3000">
                <a:latin typeface="Times New Roman" pitchFamily="18" charset="0"/>
                <a:ea typeface="Calibri" pitchFamily="34" charset="0"/>
                <a:cs typeface="Times New Roman" pitchFamily="18" charset="0"/>
              </a:rPr>
              <a:t>Espiritualidad de la comuni</a:t>
            </a:r>
            <a:r>
              <a:rPr lang="es-MX" sz="3000">
                <a:ea typeface="Calibri" pitchFamily="34" charset="0"/>
                <a:cs typeface="Times New Roman" pitchFamily="18" charset="0"/>
              </a:rPr>
              <a:t>ó</a:t>
            </a:r>
            <a:r>
              <a:rPr lang="es-MX" sz="3000">
                <a:latin typeface="Times New Roman" pitchFamily="18" charset="0"/>
                <a:ea typeface="Calibri" pitchFamily="34" charset="0"/>
                <a:cs typeface="Times New Roman" pitchFamily="18" charset="0"/>
              </a:rPr>
              <a:t>n es tambi</a:t>
            </a:r>
            <a:r>
              <a:rPr lang="es-MX" sz="3000">
                <a:ea typeface="Calibri" pitchFamily="34" charset="0"/>
                <a:cs typeface="Times New Roman" pitchFamily="18" charset="0"/>
              </a:rPr>
              <a:t>é</a:t>
            </a:r>
            <a:r>
              <a:rPr lang="es-MX" sz="3000">
                <a:latin typeface="Times New Roman" pitchFamily="18" charset="0"/>
                <a:ea typeface="Calibri" pitchFamily="34" charset="0"/>
                <a:cs typeface="Times New Roman" pitchFamily="18" charset="0"/>
              </a:rPr>
              <a:t>n capacidad de ver ante todo lo que hay de positivo en el otro, para acogerlo y valorarlo como regalo de Dios: </a:t>
            </a:r>
            <a:r>
              <a:rPr lang="es-MX" sz="3000">
                <a:ea typeface="Calibri" pitchFamily="34" charset="0"/>
                <a:cs typeface="Times New Roman" pitchFamily="18" charset="0"/>
              </a:rPr>
              <a:t>‘</a:t>
            </a:r>
            <a:r>
              <a:rPr lang="es-MX" sz="3000">
                <a:latin typeface="Times New Roman" pitchFamily="18" charset="0"/>
                <a:ea typeface="Calibri" pitchFamily="34" charset="0"/>
                <a:cs typeface="Times New Roman" pitchFamily="18" charset="0"/>
              </a:rPr>
              <a:t>un don para m</a:t>
            </a:r>
            <a:r>
              <a:rPr lang="es-MX" sz="3000">
                <a:ea typeface="Calibri" pitchFamily="34" charset="0"/>
                <a:cs typeface="Times New Roman" pitchFamily="18" charset="0"/>
              </a:rPr>
              <a:t>í’</a:t>
            </a:r>
            <a:r>
              <a:rPr lang="es-MX" sz="3000">
                <a:latin typeface="Times New Roman" pitchFamily="18" charset="0"/>
                <a:ea typeface="Calibri" pitchFamily="34" charset="0"/>
                <a:cs typeface="Times New Roman" pitchFamily="18" charset="0"/>
              </a:rPr>
              <a:t>, adem</a:t>
            </a:r>
            <a:r>
              <a:rPr lang="es-MX" sz="3000">
                <a:ea typeface="Calibri" pitchFamily="34" charset="0"/>
                <a:cs typeface="Times New Roman" pitchFamily="18" charset="0"/>
              </a:rPr>
              <a:t>á</a:t>
            </a:r>
            <a:r>
              <a:rPr lang="es-MX" sz="3000">
                <a:latin typeface="Times New Roman" pitchFamily="18" charset="0"/>
                <a:ea typeface="Calibri" pitchFamily="34" charset="0"/>
                <a:cs typeface="Times New Roman" pitchFamily="18" charset="0"/>
              </a:rPr>
              <a:t>s de ser un don para el hermano que lo ha recibido directamente.</a:t>
            </a:r>
            <a:r>
              <a:rPr lang="es-MX" sz="3000">
                <a:ea typeface="Calibri" pitchFamily="34" charset="0"/>
                <a:cs typeface="Times New Roman" pitchFamily="18" charset="0"/>
              </a:rPr>
              <a:t>”</a:t>
            </a:r>
            <a:r>
              <a:rPr lang="es-MX" sz="3000">
                <a:latin typeface="Times New Roman" pitchFamily="18" charset="0"/>
                <a:ea typeface="Calibri" pitchFamily="34" charset="0"/>
                <a:cs typeface="Times New Roman" pitchFamily="18" charset="0"/>
              </a:rPr>
              <a:t> (NMI, 43)</a:t>
            </a:r>
            <a:endParaRPr lang="es-MX" sz="3000">
              <a:ea typeface="Calibri" pitchFamily="34"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2225"/>
                                        </p:tgtEl>
                                        <p:attrNameLst>
                                          <p:attrName>style.visibility</p:attrName>
                                        </p:attrNameLst>
                                      </p:cBhvr>
                                      <p:to>
                                        <p:strVal val="visible"/>
                                      </p:to>
                                    </p:set>
                                    <p:animEffect transition="in" filter="wipe(up)">
                                      <p:cBhvr>
                                        <p:cTn id="10" dur="500"/>
                                        <p:tgtEl>
                                          <p:spTgt spid="52225"/>
                                        </p:tgtEl>
                                      </p:cBhvr>
                                    </p:animEffect>
                                  </p:childTnLst>
                                </p:cTn>
                              </p:par>
                              <p:par>
                                <p:cTn id="11" presetID="22" presetClass="entr" presetSubtype="1" fill="hold" nodeType="withEffect">
                                  <p:stCondLst>
                                    <p:cond delay="0"/>
                                  </p:stCondLst>
                                  <p:childTnLst>
                                    <p:set>
                                      <p:cBhvr>
                                        <p:cTn id="12" dur="1" fill="hold">
                                          <p:stCondLst>
                                            <p:cond delay="0"/>
                                          </p:stCondLst>
                                        </p:cTn>
                                        <p:tgtEl>
                                          <p:spTgt spid="52226"/>
                                        </p:tgtEl>
                                        <p:attrNameLst>
                                          <p:attrName>style.visibility</p:attrName>
                                        </p:attrNameLst>
                                      </p:cBhvr>
                                      <p:to>
                                        <p:strVal val="visible"/>
                                      </p:to>
                                    </p:set>
                                    <p:animEffect transition="in" filter="wipe(up)">
                                      <p:cBhvr>
                                        <p:cTn id="13"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2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dministrador\Mis documentos\Diócesis 2010\II Congreso. Salud, Vida y Familia\Imágenes\pente6[1].gif"/>
          <p:cNvPicPr>
            <a:picLocks noChangeAspect="1" noChangeArrowheads="1"/>
          </p:cNvPicPr>
          <p:nvPr/>
        </p:nvPicPr>
        <p:blipFill>
          <a:blip r:embed="rId2"/>
          <a:srcRect t="6479" r="5000" b="3668"/>
          <a:stretch>
            <a:fillRect/>
          </a:stretch>
        </p:blipFill>
        <p:spPr bwMode="auto">
          <a:xfrm>
            <a:off x="5000625" y="1714500"/>
            <a:ext cx="4071938" cy="3500438"/>
          </a:xfrm>
          <a:prstGeom prst="rect">
            <a:avLst/>
          </a:prstGeom>
          <a:noFill/>
          <a:ln w="9525">
            <a:noFill/>
            <a:miter lim="800000"/>
            <a:headEnd/>
            <a:tailEnd/>
          </a:ln>
        </p:spPr>
      </p:pic>
      <p:sp>
        <p:nvSpPr>
          <p:cNvPr id="2" name="1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3</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57345" name="Rectangle 1"/>
          <p:cNvSpPr>
            <a:spLocks noChangeArrowheads="1"/>
          </p:cNvSpPr>
          <p:nvPr/>
        </p:nvSpPr>
        <p:spPr bwMode="auto">
          <a:xfrm>
            <a:off x="357188" y="4643438"/>
            <a:ext cx="6286500" cy="862012"/>
          </a:xfrm>
          <a:prstGeom prst="rect">
            <a:avLst/>
          </a:prstGeom>
          <a:noFill/>
          <a:ln w="9525">
            <a:noFill/>
            <a:miter lim="800000"/>
            <a:headEnd/>
            <a:tailEnd/>
          </a:ln>
        </p:spPr>
        <p:txBody>
          <a:bodyPr anchor="ctr">
            <a:spAutoFit/>
          </a:bodyPr>
          <a:lstStyle/>
          <a:p>
            <a:pPr eaLnBrk="0" hangingPunct="0"/>
            <a:r>
              <a:rPr lang="es-MX" sz="2500">
                <a:latin typeface="Times New Roman" pitchFamily="18" charset="0"/>
                <a:ea typeface="Calibri" pitchFamily="34" charset="0"/>
                <a:cs typeface="Times New Roman" pitchFamily="18" charset="0"/>
              </a:rPr>
              <a:t>El otro: “un don para mí”. No lo negativo para tolerar, sino lo positivo para acoger y valorar.</a:t>
            </a:r>
          </a:p>
        </p:txBody>
      </p:sp>
      <p:sp>
        <p:nvSpPr>
          <p:cNvPr id="6" name="Rectangle 1"/>
          <p:cNvSpPr>
            <a:spLocks noChangeArrowheads="1"/>
          </p:cNvSpPr>
          <p:nvPr/>
        </p:nvSpPr>
        <p:spPr bwMode="auto">
          <a:xfrm>
            <a:off x="285750" y="1352550"/>
            <a:ext cx="7143750" cy="862013"/>
          </a:xfrm>
          <a:prstGeom prst="rect">
            <a:avLst/>
          </a:prstGeom>
          <a:noFill/>
          <a:ln w="9525">
            <a:noFill/>
            <a:miter lim="800000"/>
            <a:headEnd/>
            <a:tailEnd/>
          </a:ln>
        </p:spPr>
        <p:txBody>
          <a:bodyPr anchor="ctr">
            <a:spAutoFit/>
          </a:bodyPr>
          <a:lstStyle/>
          <a:p>
            <a:pPr eaLnBrk="0" hangingPunct="0"/>
            <a:r>
              <a:rPr lang="es-MX" sz="2500">
                <a:latin typeface="Times New Roman" pitchFamily="18" charset="0"/>
                <a:ea typeface="Calibri" pitchFamily="34" charset="0"/>
                <a:cs typeface="Times New Roman" pitchFamily="18" charset="0"/>
              </a:rPr>
              <a:t>Es la ascética, como respuesta humana al don de Dios que es la mística.</a:t>
            </a:r>
          </a:p>
        </p:txBody>
      </p:sp>
      <p:sp>
        <p:nvSpPr>
          <p:cNvPr id="7" name="Rectangle 1"/>
          <p:cNvSpPr>
            <a:spLocks noChangeArrowheads="1"/>
          </p:cNvSpPr>
          <p:nvPr/>
        </p:nvSpPr>
        <p:spPr bwMode="auto">
          <a:xfrm>
            <a:off x="357188" y="2654300"/>
            <a:ext cx="5205412" cy="1631950"/>
          </a:xfrm>
          <a:prstGeom prst="rect">
            <a:avLst/>
          </a:prstGeom>
          <a:noFill/>
          <a:ln w="9525">
            <a:noFill/>
            <a:miter lim="800000"/>
            <a:headEnd/>
            <a:tailEnd/>
          </a:ln>
        </p:spPr>
        <p:txBody>
          <a:bodyPr anchor="ctr">
            <a:spAutoFit/>
          </a:bodyPr>
          <a:lstStyle/>
          <a:p>
            <a:pPr eaLnBrk="0" hangingPunct="0"/>
            <a:r>
              <a:rPr lang="es-MX" sz="2500">
                <a:latin typeface="Times New Roman" pitchFamily="18" charset="0"/>
                <a:ea typeface="Calibri" pitchFamily="34" charset="0"/>
                <a:cs typeface="Times New Roman" pitchFamily="18" charset="0"/>
              </a:rPr>
              <a:t>La ascética lleva a un estilo de vida, un modo de ser, individual y común, de compañeros de camino en la vida diaria.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5"/>
                                        </p:tgtEl>
                                        <p:attrNameLst>
                                          <p:attrName>style.visibility</p:attrName>
                                        </p:attrNameLst>
                                      </p:cBhvr>
                                      <p:to>
                                        <p:strVal val="visible"/>
                                      </p:to>
                                    </p:set>
                                    <p:animEffect transition="in" filter="wipe(left)">
                                      <p:cBhvr>
                                        <p:cTn id="17" dur="5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dor\Mis documentos\Diócesis 2010\II Congreso. Salud, Vida y Familia\Imágenes\pente6[1].gif"/>
          <p:cNvPicPr>
            <a:picLocks noChangeAspect="1" noChangeArrowheads="1"/>
          </p:cNvPicPr>
          <p:nvPr/>
        </p:nvPicPr>
        <p:blipFill>
          <a:blip r:embed="rId2"/>
          <a:srcRect t="6479" r="5000" b="3668"/>
          <a:stretch>
            <a:fillRect/>
          </a:stretch>
        </p:blipFill>
        <p:spPr bwMode="auto">
          <a:xfrm>
            <a:off x="5000625" y="1714500"/>
            <a:ext cx="4071938" cy="3500438"/>
          </a:xfrm>
          <a:prstGeom prst="rect">
            <a:avLst/>
          </a:prstGeom>
          <a:noFill/>
          <a:ln w="9525">
            <a:noFill/>
            <a:miter lim="800000"/>
            <a:headEnd/>
            <a:tailEnd/>
          </a:ln>
        </p:spPr>
      </p:pic>
      <p:sp>
        <p:nvSpPr>
          <p:cNvPr id="2" name="1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3</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8" name="1 CuadroTexto"/>
          <p:cNvSpPr txBox="1">
            <a:spLocks noChangeArrowheads="1"/>
          </p:cNvSpPr>
          <p:nvPr/>
        </p:nvSpPr>
        <p:spPr bwMode="auto">
          <a:xfrm>
            <a:off x="142875" y="1390650"/>
            <a:ext cx="5857875" cy="4324350"/>
          </a:xfrm>
          <a:prstGeom prst="rect">
            <a:avLst/>
          </a:prstGeom>
          <a:noFill/>
          <a:ln w="9525">
            <a:noFill/>
            <a:miter lim="800000"/>
            <a:headEnd/>
            <a:tailEnd/>
          </a:ln>
        </p:spPr>
        <p:txBody>
          <a:bodyPr>
            <a:spAutoFit/>
          </a:bodyPr>
          <a:lstStyle/>
          <a:p>
            <a:pPr algn="just"/>
            <a:r>
              <a:rPr lang="es-MX" sz="2500">
                <a:latin typeface="Times New Roman" pitchFamily="18" charset="0"/>
                <a:cs typeface="Times New Roman" pitchFamily="18" charset="0"/>
              </a:rPr>
              <a:t>Saber encontrarme con el otro en la riqueza de su ser, pues también es imagen de Dios; saber cultivar con él relación y amistad auténtica, verdadera; ser capaz de amar al otro primeramente por lo que es, luego en todo caso por lo que hace. Mi actitud sólidamente amable le hace verse digno de ser amado, le genera confianza interior y generalmente responde en forma positiva. Si llego sonriendo, eso destraba recelos y facilita relación constructiva.</a:t>
            </a:r>
          </a:p>
        </p:txBody>
      </p:sp>
      <p:sp>
        <p:nvSpPr>
          <p:cNvPr id="10" name="9 Rectángulo"/>
          <p:cNvSpPr>
            <a:spLocks noChangeArrowheads="1"/>
          </p:cNvSpPr>
          <p:nvPr/>
        </p:nvSpPr>
        <p:spPr bwMode="auto">
          <a:xfrm>
            <a:off x="1285875" y="500063"/>
            <a:ext cx="5072063" cy="554037"/>
          </a:xfrm>
          <a:prstGeom prst="rect">
            <a:avLst/>
          </a:prstGeom>
          <a:noFill/>
          <a:ln w="9525">
            <a:noFill/>
            <a:miter lim="800000"/>
            <a:headEnd/>
            <a:tailEnd/>
          </a:ln>
        </p:spPr>
        <p:txBody>
          <a:bodyPr>
            <a:spAutoFit/>
          </a:bodyPr>
          <a:lstStyle/>
          <a:p>
            <a:r>
              <a:rPr lang="es-MX" sz="3000" b="1">
                <a:solidFill>
                  <a:schemeClr val="bg1"/>
                </a:solidFill>
                <a:latin typeface="Times New Roman" pitchFamily="18" charset="0"/>
                <a:cs typeface="Times New Roman" pitchFamily="18" charset="0"/>
              </a:rPr>
              <a:t>La “amabilidad objetiva”: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istrador\Mis documentos\Diócesis 2010\II Congreso. Salud, Vida y Familia\Imágenes\pente6[1].gif"/>
          <p:cNvPicPr>
            <a:picLocks noChangeAspect="1" noChangeArrowheads="1"/>
          </p:cNvPicPr>
          <p:nvPr/>
        </p:nvPicPr>
        <p:blipFill>
          <a:blip r:embed="rId2"/>
          <a:srcRect t="6479" r="5000" b="3668"/>
          <a:stretch>
            <a:fillRect/>
          </a:stretch>
        </p:blipFill>
        <p:spPr bwMode="auto">
          <a:xfrm>
            <a:off x="5000625" y="1714500"/>
            <a:ext cx="4071938" cy="3500438"/>
          </a:xfrm>
          <a:prstGeom prst="rect">
            <a:avLst/>
          </a:prstGeom>
          <a:noFill/>
          <a:ln w="9525">
            <a:noFill/>
            <a:miter lim="800000"/>
            <a:headEnd/>
            <a:tailEnd/>
          </a:ln>
        </p:spPr>
      </p:pic>
      <p:sp>
        <p:nvSpPr>
          <p:cNvPr id="2" name="1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3</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6" name="2 CuadroTexto"/>
          <p:cNvSpPr txBox="1">
            <a:spLocks noChangeArrowheads="1"/>
          </p:cNvSpPr>
          <p:nvPr/>
        </p:nvSpPr>
        <p:spPr bwMode="auto">
          <a:xfrm>
            <a:off x="500063" y="1747838"/>
            <a:ext cx="4714875" cy="3324225"/>
          </a:xfrm>
          <a:prstGeom prst="rect">
            <a:avLst/>
          </a:prstGeom>
          <a:noFill/>
          <a:ln w="9525">
            <a:noFill/>
            <a:miter lim="800000"/>
            <a:headEnd/>
            <a:tailEnd/>
          </a:ln>
        </p:spPr>
        <p:txBody>
          <a:bodyPr>
            <a:spAutoFit/>
          </a:bodyPr>
          <a:lstStyle/>
          <a:p>
            <a:r>
              <a:rPr lang="es-MX" sz="3000">
                <a:latin typeface="Times New Roman" pitchFamily="18" charset="0"/>
                <a:cs typeface="Times New Roman" pitchFamily="18" charset="0"/>
              </a:rPr>
              <a:t>Pero esto no significa desconocer los límites personales y ajenos. También es importante afrontar lo negativo: o sea ayudarnos mutuamente a llevar nuestras cargas (cfr. Gal 6,2). </a:t>
            </a:r>
          </a:p>
        </p:txBody>
      </p:sp>
      <p:sp>
        <p:nvSpPr>
          <p:cNvPr id="24581" name="6 Rectángulo"/>
          <p:cNvSpPr>
            <a:spLocks noChangeArrowheads="1"/>
          </p:cNvSpPr>
          <p:nvPr/>
        </p:nvSpPr>
        <p:spPr bwMode="auto">
          <a:xfrm>
            <a:off x="1285875" y="500063"/>
            <a:ext cx="5072063" cy="554037"/>
          </a:xfrm>
          <a:prstGeom prst="rect">
            <a:avLst/>
          </a:prstGeom>
          <a:noFill/>
          <a:ln w="9525">
            <a:noFill/>
            <a:miter lim="800000"/>
            <a:headEnd/>
            <a:tailEnd/>
          </a:ln>
        </p:spPr>
        <p:txBody>
          <a:bodyPr>
            <a:spAutoFit/>
          </a:bodyPr>
          <a:lstStyle/>
          <a:p>
            <a:r>
              <a:rPr lang="es-MX" sz="3000" b="1">
                <a:solidFill>
                  <a:schemeClr val="bg1"/>
                </a:solidFill>
                <a:latin typeface="Times New Roman" pitchFamily="18" charset="0"/>
                <a:cs typeface="Times New Roman" pitchFamily="18" charset="0"/>
              </a:rPr>
              <a:t>La “amabilidad objetiva”: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4</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sp>
        <p:nvSpPr>
          <p:cNvPr id="56321" name="Rectangle 1"/>
          <p:cNvSpPr>
            <a:spLocks noChangeArrowheads="1"/>
          </p:cNvSpPr>
          <p:nvPr/>
        </p:nvSpPr>
        <p:spPr bwMode="auto">
          <a:xfrm>
            <a:off x="357188" y="1325563"/>
            <a:ext cx="5643562" cy="4246562"/>
          </a:xfrm>
          <a:prstGeom prst="rect">
            <a:avLst/>
          </a:prstGeom>
          <a:noFill/>
          <a:ln w="9525">
            <a:noFill/>
            <a:miter lim="800000"/>
            <a:headEnd/>
            <a:tailEnd/>
          </a:ln>
        </p:spPr>
        <p:txBody>
          <a:bodyPr anchor="ctr">
            <a:spAutoFit/>
          </a:bodyPr>
          <a:lstStyle/>
          <a:p>
            <a:pPr algn="just" eaLnBrk="0" hangingPunct="0">
              <a:buFontTx/>
              <a:buChar char="•"/>
            </a:pPr>
            <a:r>
              <a:rPr lang="es-MX" sz="3000">
                <a:latin typeface="Times New Roman" pitchFamily="18" charset="0"/>
                <a:ea typeface="Calibri" pitchFamily="34" charset="0"/>
                <a:cs typeface="Times New Roman" pitchFamily="18" charset="0"/>
              </a:rPr>
              <a:t>“En fin, espiritualidad de la comunión es saber ‘dar espacio’ al hermano, llevando mutuamente la carga de los otros (cf. Ga 6,2) y rechazando las tentaciones egoístas que continuamente nos asechan y engendran competitividad, ganas de hacer carrera, desconfianza y envidias.” (NMI, 43) </a:t>
            </a:r>
          </a:p>
        </p:txBody>
      </p:sp>
      <p:pic>
        <p:nvPicPr>
          <p:cNvPr id="56327" name="Picture 7" descr="100669-60[1]"/>
          <p:cNvPicPr>
            <a:picLocks noChangeAspect="1" noChangeArrowheads="1"/>
          </p:cNvPicPr>
          <p:nvPr/>
        </p:nvPicPr>
        <p:blipFill>
          <a:blip r:embed="rId2">
            <a:grayscl/>
          </a:blip>
          <a:srcRect/>
          <a:stretch>
            <a:fillRect/>
          </a:stretch>
        </p:blipFill>
        <p:spPr bwMode="auto">
          <a:xfrm>
            <a:off x="6072188" y="1285875"/>
            <a:ext cx="3071812" cy="41211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6321"/>
                                        </p:tgtEl>
                                        <p:attrNameLst>
                                          <p:attrName>style.visibility</p:attrName>
                                        </p:attrNameLst>
                                      </p:cBhvr>
                                      <p:to>
                                        <p:strVal val="visible"/>
                                      </p:to>
                                    </p:set>
                                    <p:animEffect transition="in" filter="wipe(up)">
                                      <p:cBhvr>
                                        <p:cTn id="10" dur="500"/>
                                        <p:tgtEl>
                                          <p:spTgt spid="56321"/>
                                        </p:tgtEl>
                                      </p:cBhvr>
                                    </p:animEffect>
                                  </p:childTnLst>
                                </p:cTn>
                              </p:par>
                              <p:par>
                                <p:cTn id="11" presetID="22" presetClass="entr" presetSubtype="1" fill="hold" nodeType="withEffect">
                                  <p:stCondLst>
                                    <p:cond delay="0"/>
                                  </p:stCondLst>
                                  <p:childTnLst>
                                    <p:set>
                                      <p:cBhvr>
                                        <p:cTn id="12" dur="1" fill="hold">
                                          <p:stCondLst>
                                            <p:cond delay="0"/>
                                          </p:stCondLst>
                                        </p:cTn>
                                        <p:tgtEl>
                                          <p:spTgt spid="56327"/>
                                        </p:tgtEl>
                                        <p:attrNameLst>
                                          <p:attrName>style.visibility</p:attrName>
                                        </p:attrNameLst>
                                      </p:cBhvr>
                                      <p:to>
                                        <p:strVal val="visible"/>
                                      </p:to>
                                    </p:set>
                                    <p:animEffect transition="in" filter="wipe(up)">
                                      <p:cBhvr>
                                        <p:cTn id="13"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3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8938" y="285750"/>
            <a:ext cx="825500" cy="862013"/>
          </a:xfrm>
          <a:prstGeom prst="rect">
            <a:avLst/>
          </a:prstGeom>
        </p:spPr>
        <p:txBody>
          <a:bodyPr wrap="none">
            <a:spAutoFit/>
          </a:bodyPr>
          <a:lstStyle/>
          <a:p>
            <a:pPr>
              <a:defRPr/>
            </a:pPr>
            <a:r>
              <a:rPr lang="es-MX" sz="5000" b="1" kern="0" dirty="0">
                <a:solidFill>
                  <a:schemeClr val="bg1"/>
                </a:solidFill>
                <a:latin typeface="Times New Roman" pitchFamily="18" charset="0"/>
                <a:cs typeface="Times New Roman" pitchFamily="18" charset="0"/>
              </a:rPr>
              <a:t>4</a:t>
            </a:r>
            <a:r>
              <a:rPr lang="es-MX" sz="5000" kern="0" dirty="0">
                <a:solidFill>
                  <a:schemeClr val="bg1"/>
                </a:solidFill>
                <a:latin typeface="Times New Roman" pitchFamily="18" charset="0"/>
                <a:cs typeface="Times New Roman" pitchFamily="18" charset="0"/>
              </a:rPr>
              <a:t>. </a:t>
            </a:r>
            <a:endParaRPr lang="es-ES" sz="5000" dirty="0">
              <a:solidFill>
                <a:schemeClr val="bg1"/>
              </a:solidFill>
              <a:latin typeface="Times New Roman" pitchFamily="18" charset="0"/>
              <a:cs typeface="Times New Roman" pitchFamily="18" charset="0"/>
            </a:endParaRPr>
          </a:p>
        </p:txBody>
      </p:sp>
      <p:pic>
        <p:nvPicPr>
          <p:cNvPr id="26627" name="Picture 7" descr="100669-60[1]"/>
          <p:cNvPicPr>
            <a:picLocks noChangeAspect="1" noChangeArrowheads="1"/>
          </p:cNvPicPr>
          <p:nvPr/>
        </p:nvPicPr>
        <p:blipFill>
          <a:blip r:embed="rId2">
            <a:grayscl/>
          </a:blip>
          <a:srcRect/>
          <a:stretch>
            <a:fillRect/>
          </a:stretch>
        </p:blipFill>
        <p:spPr bwMode="auto">
          <a:xfrm>
            <a:off x="6072188" y="1285875"/>
            <a:ext cx="3071812" cy="4121150"/>
          </a:xfrm>
          <a:prstGeom prst="rect">
            <a:avLst/>
          </a:prstGeom>
          <a:noFill/>
          <a:ln w="9525">
            <a:noFill/>
            <a:miter lim="800000"/>
            <a:headEnd/>
            <a:tailEnd/>
          </a:ln>
        </p:spPr>
      </p:pic>
      <p:sp>
        <p:nvSpPr>
          <p:cNvPr id="60417" name="Rectangle 1"/>
          <p:cNvSpPr>
            <a:spLocks noChangeArrowheads="1"/>
          </p:cNvSpPr>
          <p:nvPr/>
        </p:nvSpPr>
        <p:spPr bwMode="auto">
          <a:xfrm>
            <a:off x="214334" y="2428868"/>
            <a:ext cx="7500938" cy="477054"/>
          </a:xfrm>
          <a:prstGeom prst="rect">
            <a:avLst/>
          </a:prstGeom>
          <a:noFill/>
          <a:ln w="9525">
            <a:noFill/>
            <a:miter lim="800000"/>
            <a:headEnd/>
            <a:tailEnd/>
          </a:ln>
        </p:spPr>
        <p:txBody>
          <a:bodyPr anchor="ctr">
            <a:spAutoFit/>
          </a:bodyPr>
          <a:lstStyle/>
          <a:p>
            <a:pPr eaLnBrk="0" hangingPunct="0">
              <a:buFontTx/>
              <a:buChar char="•"/>
            </a:pPr>
            <a:r>
              <a:rPr lang="es-MX" sz="2500" b="1" i="1" dirty="0">
                <a:latin typeface="Times New Roman" pitchFamily="18" charset="0"/>
                <a:ea typeface="Calibri" pitchFamily="34" charset="0"/>
                <a:cs typeface="Times New Roman" pitchFamily="18" charset="0"/>
              </a:rPr>
              <a:t>  Reconocer y aceptar</a:t>
            </a:r>
            <a:r>
              <a:rPr lang="es-MX" sz="2500" dirty="0">
                <a:latin typeface="Times New Roman" pitchFamily="18" charset="0"/>
                <a:ea typeface="Calibri" pitchFamily="34" charset="0"/>
                <a:cs typeface="Times New Roman" pitchFamily="18" charset="0"/>
              </a:rPr>
              <a:t> eso negativo, </a:t>
            </a:r>
            <a:r>
              <a:rPr lang="es-MX" sz="2500" b="1" i="1" dirty="0">
                <a:latin typeface="Times New Roman" pitchFamily="18" charset="0"/>
                <a:ea typeface="Calibri" pitchFamily="34" charset="0"/>
                <a:cs typeface="Times New Roman" pitchFamily="18" charset="0"/>
              </a:rPr>
              <a:t>sufriéndolo</a:t>
            </a:r>
            <a:r>
              <a:rPr lang="es-MX" sz="2500" i="1" dirty="0" smtClean="0">
                <a:latin typeface="Times New Roman" pitchFamily="18" charset="0"/>
                <a:ea typeface="Calibri" pitchFamily="34" charset="0"/>
                <a:cs typeface="Times New Roman" pitchFamily="18" charset="0"/>
              </a:rPr>
              <a:t>.</a:t>
            </a:r>
            <a:endParaRPr lang="es-MX" sz="2500" i="1" dirty="0">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1285875" y="357188"/>
            <a:ext cx="7429500" cy="476250"/>
          </a:xfrm>
          <a:prstGeom prst="rect">
            <a:avLst/>
          </a:prstGeom>
          <a:noFill/>
          <a:ln w="9525">
            <a:noFill/>
            <a:miter lim="800000"/>
            <a:headEnd/>
            <a:tailEnd/>
          </a:ln>
        </p:spPr>
        <p:txBody>
          <a:bodyPr anchor="ctr">
            <a:spAutoFit/>
          </a:bodyPr>
          <a:lstStyle/>
          <a:p>
            <a:pPr eaLnBrk="0" hangingPunct="0"/>
            <a:r>
              <a:rPr lang="es-MX" sz="2500">
                <a:solidFill>
                  <a:schemeClr val="bg1"/>
                </a:solidFill>
                <a:latin typeface="Times New Roman" pitchFamily="18" charset="0"/>
                <a:ea typeface="Calibri" pitchFamily="34" charset="0"/>
                <a:cs typeface="Times New Roman" pitchFamily="18" charset="0"/>
              </a:rPr>
              <a:t>Saber aceptar  y afrontar los límites personales y ajenos.</a:t>
            </a:r>
          </a:p>
        </p:txBody>
      </p:sp>
      <p:sp>
        <p:nvSpPr>
          <p:cNvPr id="8" name="Rectangle 1"/>
          <p:cNvSpPr>
            <a:spLocks noChangeArrowheads="1"/>
          </p:cNvSpPr>
          <p:nvPr/>
        </p:nvSpPr>
        <p:spPr bwMode="auto">
          <a:xfrm>
            <a:off x="285750" y="1143000"/>
            <a:ext cx="8215313" cy="1246188"/>
          </a:xfrm>
          <a:prstGeom prst="rect">
            <a:avLst/>
          </a:prstGeom>
          <a:noFill/>
          <a:ln w="9525">
            <a:noFill/>
            <a:miter lim="800000"/>
            <a:headEnd/>
            <a:tailEnd/>
          </a:ln>
        </p:spPr>
        <p:txBody>
          <a:bodyPr anchor="ctr">
            <a:spAutoFit/>
          </a:bodyPr>
          <a:lstStyle/>
          <a:p>
            <a:pPr eaLnBrk="0" hangingPunct="0"/>
            <a:r>
              <a:rPr lang="es-MX" sz="2500" dirty="0">
                <a:latin typeface="Times New Roman" pitchFamily="18" charset="0"/>
                <a:ea typeface="Calibri" pitchFamily="34" charset="0"/>
                <a:cs typeface="Times New Roman" pitchFamily="18" charset="0"/>
              </a:rPr>
              <a:t>Para saber ayudarnos mutuamente a llevar nuestras cargas: Aprender a integrar lo negativo en la propia vida, de modo que estemos libres para encontrarnos con los demás:</a:t>
            </a:r>
          </a:p>
        </p:txBody>
      </p:sp>
      <p:sp>
        <p:nvSpPr>
          <p:cNvPr id="10" name="Rectangle 1"/>
          <p:cNvSpPr>
            <a:spLocks noChangeArrowheads="1"/>
          </p:cNvSpPr>
          <p:nvPr/>
        </p:nvSpPr>
        <p:spPr bwMode="auto">
          <a:xfrm>
            <a:off x="214334" y="3000372"/>
            <a:ext cx="7500938" cy="477054"/>
          </a:xfrm>
          <a:prstGeom prst="rect">
            <a:avLst/>
          </a:prstGeom>
          <a:noFill/>
          <a:ln w="9525">
            <a:noFill/>
            <a:miter lim="800000"/>
            <a:headEnd/>
            <a:tailEnd/>
          </a:ln>
        </p:spPr>
        <p:txBody>
          <a:bodyPr anchor="ctr">
            <a:spAutoFit/>
          </a:bodyPr>
          <a:lstStyle/>
          <a:p>
            <a:pPr eaLnBrk="0" hangingPunct="0">
              <a:buFontTx/>
              <a:buChar char="•"/>
            </a:pPr>
            <a:r>
              <a:rPr lang="es-MX" sz="2500" b="1" i="1" dirty="0" smtClean="0">
                <a:latin typeface="Times New Roman" pitchFamily="18" charset="0"/>
                <a:ea typeface="Calibri" pitchFamily="34" charset="0"/>
                <a:cs typeface="Times New Roman" pitchFamily="18" charset="0"/>
              </a:rPr>
              <a:t>  </a:t>
            </a:r>
            <a:r>
              <a:rPr lang="es-MX" sz="2500" b="1" i="1" dirty="0">
                <a:latin typeface="Times New Roman" pitchFamily="18" charset="0"/>
                <a:ea typeface="Calibri" pitchFamily="34" charset="0"/>
                <a:cs typeface="Times New Roman" pitchFamily="18" charset="0"/>
              </a:rPr>
              <a:t>Contrarrestarlo y no </a:t>
            </a:r>
            <a:r>
              <a:rPr lang="es-MX" sz="2500" b="1" i="1" dirty="0" smtClean="0">
                <a:latin typeface="Times New Roman" pitchFamily="18" charset="0"/>
                <a:ea typeface="Calibri" pitchFamily="34" charset="0"/>
                <a:cs typeface="Times New Roman" pitchFamily="18" charset="0"/>
              </a:rPr>
              <a:t>gratificarlo</a:t>
            </a:r>
            <a:endParaRPr lang="es-MX" sz="2500" b="1" i="1" dirty="0">
              <a:latin typeface="Times New Roman" pitchFamily="18" charset="0"/>
              <a:ea typeface="Calibri" pitchFamily="34" charset="0"/>
              <a:cs typeface="Times New Roman" pitchFamily="18" charset="0"/>
            </a:endParaRPr>
          </a:p>
        </p:txBody>
      </p:sp>
      <p:sp>
        <p:nvSpPr>
          <p:cNvPr id="11" name="Rectangle 1"/>
          <p:cNvSpPr>
            <a:spLocks noChangeArrowheads="1"/>
          </p:cNvSpPr>
          <p:nvPr/>
        </p:nvSpPr>
        <p:spPr bwMode="auto">
          <a:xfrm>
            <a:off x="214334" y="4000504"/>
            <a:ext cx="7500938" cy="477054"/>
          </a:xfrm>
          <a:prstGeom prst="rect">
            <a:avLst/>
          </a:prstGeom>
          <a:noFill/>
          <a:ln w="9525">
            <a:noFill/>
            <a:miter lim="800000"/>
            <a:headEnd/>
            <a:tailEnd/>
          </a:ln>
        </p:spPr>
        <p:txBody>
          <a:bodyPr anchor="ctr">
            <a:spAutoFit/>
          </a:bodyPr>
          <a:lstStyle/>
          <a:p>
            <a:pPr eaLnBrk="0" hangingPunct="0">
              <a:buFontTx/>
              <a:buChar char="•"/>
            </a:pPr>
            <a:r>
              <a:rPr lang="es-MX" sz="2500" dirty="0" smtClean="0">
                <a:latin typeface="Times New Roman" pitchFamily="18" charset="0"/>
                <a:ea typeface="Calibri" pitchFamily="34" charset="0"/>
                <a:cs typeface="Calibri" pitchFamily="34" charset="0"/>
              </a:rPr>
              <a:t>  </a:t>
            </a:r>
            <a:r>
              <a:rPr lang="es-MX" sz="2500" dirty="0">
                <a:latin typeface="Times New Roman" pitchFamily="18" charset="0"/>
                <a:ea typeface="Calibri" pitchFamily="34" charset="0"/>
                <a:cs typeface="Calibri" pitchFamily="34" charset="0"/>
              </a:rPr>
              <a:t>La medida exacta de </a:t>
            </a:r>
            <a:r>
              <a:rPr lang="es-MX" sz="2500" b="1" i="1" dirty="0">
                <a:latin typeface="Times New Roman" pitchFamily="18" charset="0"/>
                <a:ea typeface="Calibri" pitchFamily="34" charset="0"/>
                <a:cs typeface="Calibri" pitchFamily="34" charset="0"/>
              </a:rPr>
              <a:t>mi realidad </a:t>
            </a:r>
            <a:r>
              <a:rPr lang="es-MX" sz="2500" b="1" i="1" dirty="0" smtClean="0">
                <a:latin typeface="Times New Roman" pitchFamily="18" charset="0"/>
                <a:ea typeface="Calibri" pitchFamily="34" charset="0"/>
                <a:cs typeface="Calibri" pitchFamily="34" charset="0"/>
              </a:rPr>
              <a:t>personal</a:t>
            </a:r>
            <a:endParaRPr lang="es-MX" sz="2500" b="1" i="1" dirty="0">
              <a:latin typeface="Times New Roman" pitchFamily="18" charset="0"/>
              <a:ea typeface="Calibri" pitchFamily="34" charset="0"/>
              <a:cs typeface="Calibri" pitchFamily="34" charset="0"/>
            </a:endParaRPr>
          </a:p>
        </p:txBody>
      </p:sp>
      <p:sp>
        <p:nvSpPr>
          <p:cNvPr id="12" name="Rectangle 1"/>
          <p:cNvSpPr>
            <a:spLocks noChangeArrowheads="1"/>
          </p:cNvSpPr>
          <p:nvPr/>
        </p:nvSpPr>
        <p:spPr bwMode="auto">
          <a:xfrm>
            <a:off x="214302" y="3500438"/>
            <a:ext cx="7143780" cy="477054"/>
          </a:xfrm>
          <a:prstGeom prst="rect">
            <a:avLst/>
          </a:prstGeom>
          <a:noFill/>
          <a:ln w="9525">
            <a:noFill/>
            <a:miter lim="800000"/>
            <a:headEnd/>
            <a:tailEnd/>
          </a:ln>
        </p:spPr>
        <p:txBody>
          <a:bodyPr wrap="square" anchor="ctr">
            <a:spAutoFit/>
          </a:bodyPr>
          <a:lstStyle/>
          <a:p>
            <a:pPr eaLnBrk="0" hangingPunct="0">
              <a:buFontTx/>
              <a:buChar char="•"/>
            </a:pPr>
            <a:r>
              <a:rPr lang="es-MX" sz="2500" dirty="0" smtClean="0">
                <a:latin typeface="Times New Roman" pitchFamily="18" charset="0"/>
                <a:ea typeface="Calibri" pitchFamily="34" charset="0"/>
                <a:cs typeface="Calibri" pitchFamily="34" charset="0"/>
              </a:rPr>
              <a:t>  </a:t>
            </a:r>
            <a:r>
              <a:rPr lang="es-MX" sz="2500" dirty="0" smtClean="0">
                <a:latin typeface="Times New Roman" pitchFamily="18" charset="0"/>
                <a:ea typeface="Calibri" pitchFamily="34" charset="0"/>
                <a:cs typeface="Calibri" pitchFamily="34" charset="0"/>
              </a:rPr>
              <a:t>Me </a:t>
            </a:r>
            <a:r>
              <a:rPr lang="es-MX" sz="2500" dirty="0">
                <a:latin typeface="Times New Roman" pitchFamily="18" charset="0"/>
                <a:ea typeface="Calibri" pitchFamily="34" charset="0"/>
                <a:cs typeface="Calibri" pitchFamily="34" charset="0"/>
              </a:rPr>
              <a:t>haga </a:t>
            </a:r>
            <a:r>
              <a:rPr lang="es-MX" sz="2500" b="1" i="1" dirty="0">
                <a:latin typeface="Times New Roman" pitchFamily="18" charset="0"/>
                <a:ea typeface="Calibri" pitchFamily="34" charset="0"/>
                <a:cs typeface="Calibri" pitchFamily="34" charset="0"/>
              </a:rPr>
              <a:t>ponerme de </a:t>
            </a:r>
            <a:r>
              <a:rPr lang="es-MX" sz="2500" b="1" i="1" dirty="0" smtClean="0">
                <a:latin typeface="Times New Roman" pitchFamily="18" charset="0"/>
                <a:ea typeface="Calibri" pitchFamily="34" charset="0"/>
                <a:cs typeface="Calibri" pitchFamily="34" charset="0"/>
              </a:rPr>
              <a:t>rodillas</a:t>
            </a:r>
            <a:endParaRPr lang="es-MX" sz="2500" b="1" i="1" dirty="0">
              <a:latin typeface="Times New Roman" pitchFamily="18" charset="0"/>
              <a:ea typeface="Calibri" pitchFamily="34" charset="0"/>
              <a:cs typeface="Calibri" pitchFamily="34" charset="0"/>
            </a:endParaRPr>
          </a:p>
        </p:txBody>
      </p:sp>
      <p:sp>
        <p:nvSpPr>
          <p:cNvPr id="13" name="Rectangle 1"/>
          <p:cNvSpPr>
            <a:spLocks noChangeArrowheads="1"/>
          </p:cNvSpPr>
          <p:nvPr/>
        </p:nvSpPr>
        <p:spPr bwMode="auto">
          <a:xfrm>
            <a:off x="214282" y="4500570"/>
            <a:ext cx="7500938" cy="477054"/>
          </a:xfrm>
          <a:prstGeom prst="rect">
            <a:avLst/>
          </a:prstGeom>
          <a:noFill/>
          <a:ln w="9525">
            <a:noFill/>
            <a:miter lim="800000"/>
            <a:headEnd/>
            <a:tailEnd/>
          </a:ln>
        </p:spPr>
        <p:txBody>
          <a:bodyPr anchor="ctr">
            <a:spAutoFit/>
          </a:bodyPr>
          <a:lstStyle/>
          <a:p>
            <a:pPr eaLnBrk="0" hangingPunct="0">
              <a:buFontTx/>
              <a:buChar char="•"/>
            </a:pPr>
            <a:r>
              <a:rPr lang="es-MX" sz="2500" dirty="0" smtClean="0">
                <a:latin typeface="Times New Roman" pitchFamily="18" charset="0"/>
                <a:ea typeface="Calibri" pitchFamily="34" charset="0"/>
                <a:cs typeface="Calibri" pitchFamily="34" charset="0"/>
              </a:rPr>
              <a:t>  </a:t>
            </a:r>
            <a:r>
              <a:rPr lang="es-MX" sz="2500" dirty="0">
                <a:latin typeface="Times New Roman" pitchFamily="18" charset="0"/>
                <a:ea typeface="Calibri" pitchFamily="34" charset="0"/>
                <a:cs typeface="Calibri" pitchFamily="34" charset="0"/>
              </a:rPr>
              <a:t>Me permite </a:t>
            </a:r>
            <a:r>
              <a:rPr lang="es-MX" sz="2500" b="1" i="1" dirty="0">
                <a:latin typeface="Times New Roman" pitchFamily="18" charset="0"/>
                <a:ea typeface="Calibri" pitchFamily="34" charset="0"/>
                <a:cs typeface="Calibri" pitchFamily="34" charset="0"/>
              </a:rPr>
              <a:t>aceptar a los demás y sus </a:t>
            </a:r>
            <a:r>
              <a:rPr lang="es-MX" sz="2500" b="1" i="1" dirty="0" smtClean="0">
                <a:latin typeface="Times New Roman" pitchFamily="18" charset="0"/>
                <a:ea typeface="Calibri" pitchFamily="34" charset="0"/>
                <a:cs typeface="Calibri" pitchFamily="34" charset="0"/>
              </a:rPr>
              <a:t>debilidades  </a:t>
            </a:r>
            <a:endParaRPr lang="es-MX" sz="2500" b="1" i="1" dirty="0">
              <a:latin typeface="Times New Roman" pitchFamily="18" charset="0"/>
              <a:ea typeface="Calibri" pitchFamily="34" charset="0"/>
              <a:cs typeface="Calibri" pitchFamily="34" charset="0"/>
            </a:endParaRPr>
          </a:p>
        </p:txBody>
      </p:sp>
      <p:sp>
        <p:nvSpPr>
          <p:cNvPr id="14" name="Rectangle 1"/>
          <p:cNvSpPr>
            <a:spLocks noChangeArrowheads="1"/>
          </p:cNvSpPr>
          <p:nvPr/>
        </p:nvSpPr>
        <p:spPr bwMode="auto">
          <a:xfrm>
            <a:off x="214282" y="5000636"/>
            <a:ext cx="7500938" cy="861774"/>
          </a:xfrm>
          <a:prstGeom prst="rect">
            <a:avLst/>
          </a:prstGeom>
          <a:noFill/>
          <a:ln w="9525">
            <a:noFill/>
            <a:miter lim="800000"/>
            <a:headEnd/>
            <a:tailEnd/>
          </a:ln>
        </p:spPr>
        <p:txBody>
          <a:bodyPr anchor="ctr">
            <a:spAutoFit/>
          </a:bodyPr>
          <a:lstStyle/>
          <a:p>
            <a:pPr eaLnBrk="0" hangingPunct="0">
              <a:buFontTx/>
              <a:buChar char="•"/>
            </a:pPr>
            <a:r>
              <a:rPr lang="es-MX" sz="2500" dirty="0" smtClean="0">
                <a:latin typeface="Times New Roman" pitchFamily="18" charset="0"/>
                <a:ea typeface="Calibri" pitchFamily="34" charset="0"/>
                <a:cs typeface="Calibri" pitchFamily="34" charset="0"/>
              </a:rPr>
              <a:t>  </a:t>
            </a:r>
            <a:r>
              <a:rPr lang="es-MX" sz="2500" dirty="0">
                <a:latin typeface="Times New Roman" pitchFamily="18" charset="0"/>
                <a:ea typeface="Calibri" pitchFamily="34" charset="0"/>
                <a:cs typeface="Calibri" pitchFamily="34" charset="0"/>
              </a:rPr>
              <a:t>En el fondo del abismo de la pobreza personal:  </a:t>
            </a:r>
            <a:r>
              <a:rPr lang="es-MX" sz="2500" b="1" i="1" dirty="0">
                <a:latin typeface="Times New Roman" pitchFamily="18" charset="0"/>
                <a:ea typeface="Calibri" pitchFamily="34" charset="0"/>
                <a:cs typeface="Calibri" pitchFamily="34" charset="0"/>
              </a:rPr>
              <a:t>El poder de la gracia</a:t>
            </a:r>
            <a:endParaRPr lang="es-MX" sz="25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7"/>
                                        </p:tgtEl>
                                        <p:attrNameLst>
                                          <p:attrName>style.visibility</p:attrName>
                                        </p:attrNameLst>
                                      </p:cBhvr>
                                      <p:to>
                                        <p:strVal val="visible"/>
                                      </p:to>
                                    </p:set>
                                    <p:animEffect transition="in" filter="wipe(left)">
                                      <p:cBhvr>
                                        <p:cTn id="17" dur="500"/>
                                        <p:tgtEl>
                                          <p:spTgt spid="604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P spid="7" grpId="0"/>
      <p:bldP spid="8"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vatican.va/various/basiliche/san_paolo/sp/immagini/banner_apostolo.jpg"/>
          <p:cNvPicPr>
            <a:picLocks noChangeAspect="1" noChangeArrowheads="1"/>
          </p:cNvPicPr>
          <p:nvPr/>
        </p:nvPicPr>
        <p:blipFill>
          <a:blip r:embed="rId2"/>
          <a:srcRect/>
          <a:stretch>
            <a:fillRect/>
          </a:stretch>
        </p:blipFill>
        <p:spPr bwMode="auto">
          <a:xfrm>
            <a:off x="538163" y="2214563"/>
            <a:ext cx="7983537" cy="1785937"/>
          </a:xfrm>
          <a:prstGeom prst="rect">
            <a:avLst/>
          </a:prstGeom>
          <a:noFill/>
          <a:ln w="9525">
            <a:noFill/>
            <a:miter lim="800000"/>
            <a:headEnd/>
            <a:tailEnd/>
          </a:ln>
        </p:spPr>
      </p:pic>
      <p:sp>
        <p:nvSpPr>
          <p:cNvPr id="55297" name="Rectangle 1"/>
          <p:cNvSpPr>
            <a:spLocks noChangeArrowheads="1"/>
          </p:cNvSpPr>
          <p:nvPr/>
        </p:nvSpPr>
        <p:spPr bwMode="auto">
          <a:xfrm>
            <a:off x="1643063" y="1370013"/>
            <a:ext cx="5753100" cy="630237"/>
          </a:xfrm>
          <a:prstGeom prst="rect">
            <a:avLst/>
          </a:prstGeom>
          <a:noFill/>
          <a:ln w="9525">
            <a:noFill/>
            <a:miter lim="800000"/>
            <a:headEnd/>
            <a:tailEnd/>
          </a:ln>
        </p:spPr>
        <p:txBody>
          <a:bodyPr wrap="none" anchor="ctr">
            <a:spAutoFit/>
          </a:bodyPr>
          <a:lstStyle/>
          <a:p>
            <a:pPr eaLnBrk="0" hangingPunct="0"/>
            <a:r>
              <a:rPr lang="es-MX" sz="3500">
                <a:latin typeface="Times New Roman" pitchFamily="18" charset="0"/>
                <a:ea typeface="Calibri" pitchFamily="34" charset="0"/>
                <a:cs typeface="Times New Roman" pitchFamily="18" charset="0"/>
              </a:rPr>
              <a:t>Es la experiencia de san Pablo:</a:t>
            </a:r>
          </a:p>
        </p:txBody>
      </p:sp>
      <p:sp>
        <p:nvSpPr>
          <p:cNvPr id="55298" name="Rectangle 2"/>
          <p:cNvSpPr>
            <a:spLocks noChangeArrowheads="1"/>
          </p:cNvSpPr>
          <p:nvPr/>
        </p:nvSpPr>
        <p:spPr bwMode="auto">
          <a:xfrm>
            <a:off x="642938" y="4286250"/>
            <a:ext cx="7786687" cy="1246188"/>
          </a:xfrm>
          <a:prstGeom prst="rect">
            <a:avLst/>
          </a:prstGeom>
          <a:noFill/>
          <a:ln w="9525">
            <a:noFill/>
            <a:miter lim="800000"/>
            <a:headEnd/>
            <a:tailEnd/>
          </a:ln>
        </p:spPr>
        <p:txBody>
          <a:bodyPr anchor="ctr">
            <a:spAutoFit/>
          </a:bodyPr>
          <a:lstStyle/>
          <a:p>
            <a:pPr eaLnBrk="0" hangingPunct="0"/>
            <a:r>
              <a:rPr lang="es-MX" sz="3500" b="1">
                <a:latin typeface="Times New Roman" pitchFamily="18" charset="0"/>
                <a:ea typeface="Calibri" pitchFamily="34" charset="0"/>
                <a:cs typeface="Times New Roman" pitchFamily="18" charset="0"/>
              </a:rPr>
              <a:t>“Cuando soy débil, entonces soy fuerte”</a:t>
            </a:r>
          </a:p>
          <a:p>
            <a:pPr algn="r" eaLnBrk="0" hangingPunct="0"/>
            <a:endParaRPr lang="es-MX" sz="2000">
              <a:latin typeface="Times New Roman" pitchFamily="18" charset="0"/>
              <a:ea typeface="Calibri" pitchFamily="34" charset="0"/>
              <a:cs typeface="Times New Roman" pitchFamily="18" charset="0"/>
            </a:endParaRPr>
          </a:p>
          <a:p>
            <a:pPr algn="r" eaLnBrk="0" hangingPunct="0"/>
            <a:r>
              <a:rPr lang="es-MX" sz="2000">
                <a:latin typeface="Times New Roman" pitchFamily="18" charset="0"/>
                <a:ea typeface="Calibri" pitchFamily="34" charset="0"/>
                <a:cs typeface="Times New Roman" pitchFamily="18" charset="0"/>
              </a:rPr>
              <a:t>(cf. 2Cor 12,5-10)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wipe(up)">
                                      <p:cBhvr>
                                        <p:cTn id="7" dur="500"/>
                                        <p:tgtEl>
                                          <p:spTgt spid="55297"/>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5298"/>
                                        </p:tgtEl>
                                        <p:attrNameLst>
                                          <p:attrName>style.visibility</p:attrName>
                                        </p:attrNameLst>
                                      </p:cBhvr>
                                      <p:to>
                                        <p:strVal val="visible"/>
                                      </p:to>
                                    </p:set>
                                    <p:animEffect transition="in" filter="wipe(left)">
                                      <p:cBhvr>
                                        <p:cTn id="15"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552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2875" y="1357313"/>
            <a:ext cx="5143500" cy="4246562"/>
          </a:xfrm>
          <a:prstGeom prst="rect">
            <a:avLst/>
          </a:prstGeom>
          <a:noFill/>
          <a:ln w="9525">
            <a:noFill/>
            <a:miter lim="800000"/>
            <a:headEnd/>
            <a:tailEnd/>
          </a:ln>
        </p:spPr>
        <p:txBody>
          <a:bodyPr anchor="ctr">
            <a:spAutoFit/>
          </a:bodyPr>
          <a:lstStyle/>
          <a:p>
            <a:pPr indent="449263" algn="ctr"/>
            <a:r>
              <a:rPr lang="es-MX" sz="3000">
                <a:latin typeface="Times New Roman" pitchFamily="18" charset="0"/>
                <a:ea typeface="Calibri" pitchFamily="34" charset="0"/>
                <a:cs typeface="Times New Roman" pitchFamily="18" charset="0"/>
              </a:rPr>
              <a:t>La familia integrada es aquella que en Cristo –revelador del Padre y del Espíritu- encuentra la atmósfera profundamente humana y gozosamente divina de la vida familiar, que luego comparte comprometida y generosamente a las demás familias.</a:t>
            </a:r>
          </a:p>
        </p:txBody>
      </p:sp>
      <p:pic>
        <p:nvPicPr>
          <p:cNvPr id="3" name="Picture 5"/>
          <p:cNvPicPr>
            <a:picLocks noChangeAspect="1" noChangeArrowheads="1"/>
          </p:cNvPicPr>
          <p:nvPr/>
        </p:nvPicPr>
        <p:blipFill>
          <a:blip r:embed="rId2"/>
          <a:srcRect/>
          <a:stretch>
            <a:fillRect/>
          </a:stretch>
        </p:blipFill>
        <p:spPr bwMode="auto">
          <a:xfrm>
            <a:off x="5322888" y="428625"/>
            <a:ext cx="3535362" cy="2706688"/>
          </a:xfrm>
          <a:prstGeom prst="rect">
            <a:avLst/>
          </a:prstGeom>
          <a:noFill/>
          <a:ln w="9525">
            <a:noFill/>
            <a:miter lim="800000"/>
            <a:headEnd/>
            <a:tailEnd/>
          </a:ln>
        </p:spPr>
      </p:pic>
      <p:pic>
        <p:nvPicPr>
          <p:cNvPr id="4" name="Picture 6"/>
          <p:cNvPicPr>
            <a:picLocks noChangeAspect="1" noChangeArrowheads="1"/>
          </p:cNvPicPr>
          <p:nvPr/>
        </p:nvPicPr>
        <p:blipFill>
          <a:blip r:embed="rId3"/>
          <a:srcRect/>
          <a:stretch>
            <a:fillRect/>
          </a:stretch>
        </p:blipFill>
        <p:spPr bwMode="auto">
          <a:xfrm>
            <a:off x="5286375" y="3910013"/>
            <a:ext cx="3571875" cy="2590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ChangeArrowheads="1"/>
          </p:cNvSpPr>
          <p:nvPr/>
        </p:nvSpPr>
        <p:spPr bwMode="auto">
          <a:xfrm>
            <a:off x="428625" y="142875"/>
            <a:ext cx="8286750" cy="892175"/>
          </a:xfrm>
          <a:prstGeom prst="rect">
            <a:avLst/>
          </a:prstGeom>
          <a:noFill/>
          <a:ln w="9525">
            <a:noFill/>
            <a:miter lim="800000"/>
            <a:headEnd/>
            <a:tailEnd/>
          </a:ln>
        </p:spPr>
        <p:txBody>
          <a:bodyPr anchor="ctr">
            <a:spAutoFit/>
          </a:bodyPr>
          <a:lstStyle/>
          <a:p>
            <a:pPr algn="ctr" eaLnBrk="0" hangingPunct="0"/>
            <a:r>
              <a:rPr lang="es-MX" sz="3000">
                <a:solidFill>
                  <a:schemeClr val="bg1"/>
                </a:solidFill>
                <a:latin typeface="Times New Roman" pitchFamily="18" charset="0"/>
                <a:ea typeface="Calibri" pitchFamily="34" charset="0"/>
                <a:cs typeface="Times New Roman" pitchFamily="18" charset="0"/>
              </a:rPr>
              <a:t>II  CONGRESO DE SALUD, VIDA Y FAMILIA</a:t>
            </a:r>
          </a:p>
          <a:p>
            <a:pPr algn="ctr" eaLnBrk="0" hangingPunct="0"/>
            <a:r>
              <a:rPr lang="es-MX" sz="2200" i="1">
                <a:solidFill>
                  <a:schemeClr val="bg1"/>
                </a:solidFill>
                <a:latin typeface="Times New Roman" pitchFamily="18" charset="0"/>
                <a:ea typeface="Calibri" pitchFamily="34" charset="0"/>
                <a:cs typeface="Times New Roman" pitchFamily="18" charset="0"/>
              </a:rPr>
              <a:t>El Amor de la Familia, Sana y da Vida </a:t>
            </a:r>
            <a:endParaRPr lang="es-MX" sz="2200" i="1">
              <a:solidFill>
                <a:schemeClr val="bg1"/>
              </a:solidFill>
              <a:ea typeface="Calibri" pitchFamily="34" charset="0"/>
              <a:cs typeface="Times New Roman" pitchFamily="18" charset="0"/>
            </a:endParaRPr>
          </a:p>
        </p:txBody>
      </p:sp>
      <p:sp>
        <p:nvSpPr>
          <p:cNvPr id="29699" name="Rectangle 7"/>
          <p:cNvSpPr>
            <a:spLocks noChangeArrowheads="1"/>
          </p:cNvSpPr>
          <p:nvPr/>
        </p:nvSpPr>
        <p:spPr bwMode="auto">
          <a:xfrm>
            <a:off x="857250" y="6143625"/>
            <a:ext cx="7429500" cy="477838"/>
          </a:xfrm>
          <a:prstGeom prst="rect">
            <a:avLst/>
          </a:prstGeom>
          <a:noFill/>
          <a:ln w="9525">
            <a:noFill/>
            <a:miter lim="800000"/>
            <a:headEnd/>
            <a:tailEnd/>
          </a:ln>
        </p:spPr>
        <p:txBody>
          <a:bodyPr anchor="ctr">
            <a:spAutoFit/>
          </a:bodyPr>
          <a:lstStyle/>
          <a:p>
            <a:pPr algn="ctr" eaLnBrk="0" hangingPunct="0"/>
            <a:r>
              <a:rPr lang="es-MX" sz="2500">
                <a:solidFill>
                  <a:schemeClr val="bg1"/>
                </a:solidFill>
                <a:latin typeface="Times New Roman" pitchFamily="18" charset="0"/>
                <a:ea typeface="Calibri" pitchFamily="34" charset="0"/>
                <a:cs typeface="Times New Roman" pitchFamily="18" charset="0"/>
              </a:rPr>
              <a:t>Arquidiócesis de Yucatán, 29, 30, 31 de enero de 2010</a:t>
            </a:r>
          </a:p>
        </p:txBody>
      </p:sp>
      <p:sp>
        <p:nvSpPr>
          <p:cNvPr id="4" name="Rectangle 5"/>
          <p:cNvSpPr>
            <a:spLocks noChangeArrowheads="1"/>
          </p:cNvSpPr>
          <p:nvPr/>
        </p:nvSpPr>
        <p:spPr bwMode="auto">
          <a:xfrm>
            <a:off x="2586038" y="1785938"/>
            <a:ext cx="3940175" cy="1158875"/>
          </a:xfrm>
          <a:prstGeom prst="rect">
            <a:avLst/>
          </a:prstGeom>
          <a:noFill/>
          <a:ln w="9525">
            <a:noFill/>
            <a:miter lim="800000"/>
            <a:headEnd/>
            <a:tailEnd/>
          </a:ln>
        </p:spPr>
        <p:txBody>
          <a:bodyPr wrap="none" anchor="ctr">
            <a:spAutoFit/>
          </a:bodyPr>
          <a:lstStyle/>
          <a:p>
            <a:pPr algn="ctr" eaLnBrk="0" hangingPunct="0"/>
            <a:r>
              <a:rPr lang="es-MX" sz="7000">
                <a:latin typeface="Calibri" pitchFamily="34" charset="0"/>
              </a:rPr>
              <a:t>¡GRACIAS!</a:t>
            </a:r>
          </a:p>
        </p:txBody>
      </p:sp>
      <p:sp>
        <p:nvSpPr>
          <p:cNvPr id="5" name="Rectangle 11"/>
          <p:cNvSpPr>
            <a:spLocks noChangeArrowheads="1"/>
          </p:cNvSpPr>
          <p:nvPr/>
        </p:nvSpPr>
        <p:spPr bwMode="auto">
          <a:xfrm>
            <a:off x="827088" y="3294063"/>
            <a:ext cx="7572375" cy="777875"/>
          </a:xfrm>
          <a:prstGeom prst="rect">
            <a:avLst/>
          </a:prstGeom>
          <a:noFill/>
          <a:ln w="9525">
            <a:noFill/>
            <a:miter lim="800000"/>
            <a:headEnd/>
            <a:tailEnd/>
          </a:ln>
        </p:spPr>
        <p:txBody>
          <a:bodyPr wrap="none" anchor="ctr">
            <a:spAutoFit/>
          </a:bodyPr>
          <a:lstStyle/>
          <a:p>
            <a:pPr algn="ctr"/>
            <a:r>
              <a:rPr lang="es-MX" sz="4500" u="sng">
                <a:latin typeface="Calibri" pitchFamily="34" charset="0"/>
              </a:rPr>
              <a:t>Mons. Rodrigo Aguilar Martínez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0" fill="hold"/>
                                        <p:tgtEl>
                                          <p:spTgt spid="4"/>
                                        </p:tgtEl>
                                        <p:attrNameLst>
                                          <p:attrName>ppt_w</p:attrName>
                                        </p:attrNameLst>
                                      </p:cBhvr>
                                      <p:tavLst>
                                        <p:tav tm="0" fmla="#ppt_w*sin(2.5*pi*$)">
                                          <p:val>
                                            <p:fltVal val="0"/>
                                          </p:val>
                                        </p:tav>
                                        <p:tav tm="100000">
                                          <p:val>
                                            <p:fltVal val="1"/>
                                          </p:val>
                                        </p:tav>
                                      </p:tavLst>
                                    </p:anim>
                                    <p:anim calcmode="lin" valueType="num">
                                      <p:cBhvr>
                                        <p:cTn id="12"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Administrador\Mis documentos\Diócesis 2010\II Congreso. Salud, Vida y Familia\Imágenes\Benedicto_XVI[1].jpg"/>
          <p:cNvPicPr>
            <a:picLocks noChangeAspect="1" noChangeArrowheads="1"/>
          </p:cNvPicPr>
          <p:nvPr/>
        </p:nvPicPr>
        <p:blipFill>
          <a:blip r:embed="rId2"/>
          <a:srcRect l="1723" t="7303" r="7191"/>
          <a:stretch>
            <a:fillRect/>
          </a:stretch>
        </p:blipFill>
        <p:spPr bwMode="auto">
          <a:xfrm>
            <a:off x="6357938" y="71438"/>
            <a:ext cx="2714625" cy="2357437"/>
          </a:xfrm>
          <a:prstGeom prst="rect">
            <a:avLst/>
          </a:prstGeom>
          <a:noFill/>
          <a:ln w="9525">
            <a:noFill/>
            <a:miter lim="800000"/>
            <a:headEnd/>
            <a:tailEnd/>
          </a:ln>
        </p:spPr>
      </p:pic>
      <p:sp>
        <p:nvSpPr>
          <p:cNvPr id="26625" name="Rectangle 1"/>
          <p:cNvSpPr>
            <a:spLocks noChangeArrowheads="1"/>
          </p:cNvSpPr>
          <p:nvPr/>
        </p:nvSpPr>
        <p:spPr bwMode="auto">
          <a:xfrm>
            <a:off x="785813" y="1643063"/>
            <a:ext cx="7500937" cy="3786187"/>
          </a:xfrm>
          <a:prstGeom prst="rect">
            <a:avLst/>
          </a:prstGeom>
          <a:noFill/>
          <a:ln w="9525">
            <a:noFill/>
            <a:miter lim="800000"/>
            <a:headEnd/>
            <a:tailEnd/>
          </a:ln>
        </p:spPr>
        <p:txBody>
          <a:bodyPr anchor="ctr">
            <a:spAutoFit/>
          </a:bodyPr>
          <a:lstStyle/>
          <a:p>
            <a:pPr algn="just" eaLnBrk="0" hangingPunct="0"/>
            <a:r>
              <a:rPr lang="es-MX" sz="3000">
                <a:latin typeface="Times New Roman" pitchFamily="18" charset="0"/>
                <a:ea typeface="Calibri" pitchFamily="34" charset="0"/>
                <a:cs typeface="Times New Roman" pitchFamily="18" charset="0"/>
              </a:rPr>
              <a:t>“La familia, ¨patrimonio de la humanidad¨, constituye uno de los tesoros más importantes de los pueblos latinoamericanos. Ella ha sido y es escuela de la fe, palestra de valores humanos y cívicos, hogar en el que la vida humana nace y se acoge generosa y responsablemente. Sin embargo, en la actualidad sufre situaciones adversas…” (Benedicto XVI, DI, 5).</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animEffect transition="in" filter="wipe(right)">
                                      <p:cBhvr>
                                        <p:cTn id="11"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71500" y="2430463"/>
            <a:ext cx="7929563" cy="1784350"/>
          </a:xfrm>
          <a:prstGeom prst="rect">
            <a:avLst/>
          </a:prstGeom>
          <a:noFill/>
          <a:ln w="9525">
            <a:noFill/>
            <a:miter lim="800000"/>
            <a:headEnd/>
            <a:tailEnd/>
          </a:ln>
        </p:spPr>
        <p:txBody>
          <a:bodyPr anchor="ctr">
            <a:spAutoFit/>
          </a:bodyPr>
          <a:lstStyle/>
          <a:p>
            <a:pPr algn="ctr" eaLnBrk="0" hangingPunct="0"/>
            <a:r>
              <a:rPr lang="es-MX" sz="5500" b="1">
                <a:latin typeface="Times New Roman" pitchFamily="18" charset="0"/>
                <a:ea typeface="Calibri" pitchFamily="34" charset="0"/>
                <a:cs typeface="Times New Roman" pitchFamily="18" charset="0"/>
              </a:rPr>
              <a:t>¿QUIÉNES INTEGRAN LA FAMILIA? </a:t>
            </a:r>
            <a:endParaRPr lang="es-MX" sz="5500">
              <a:latin typeface="Times New Roman" pitchFamily="18" charset="0"/>
              <a:ea typeface="Calibri" pitchFamily="34"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214313" y="214313"/>
            <a:ext cx="5857875" cy="857250"/>
          </a:xfrm>
          <a:prstGeom prst="rect">
            <a:avLst/>
          </a:prstGeom>
          <a:noFill/>
          <a:ln w="9525">
            <a:noFill/>
            <a:miter lim="800000"/>
            <a:headEnd/>
            <a:tailEnd/>
          </a:ln>
        </p:spPr>
        <p:txBody>
          <a:bodyPr anchor="ctr">
            <a:normAutofit fontScale="92500"/>
          </a:bodyPr>
          <a:lstStyle/>
          <a:p>
            <a:pPr fontAlgn="auto">
              <a:spcAft>
                <a:spcPts val="0"/>
              </a:spcAft>
              <a:defRPr/>
            </a:pPr>
            <a:r>
              <a:rPr lang="es-MX" sz="3500" b="1" kern="0" dirty="0">
                <a:solidFill>
                  <a:schemeClr val="bg1"/>
                </a:solidFill>
                <a:latin typeface="Times New Roman" pitchFamily="18" charset="0"/>
                <a:ea typeface="+mj-ea"/>
                <a:cs typeface="Times New Roman" pitchFamily="18" charset="0"/>
              </a:rPr>
              <a:t>La familia está integrada por:</a:t>
            </a:r>
          </a:p>
        </p:txBody>
      </p:sp>
      <p:sp>
        <p:nvSpPr>
          <p:cNvPr id="6" name="2 Marcador de contenido"/>
          <p:cNvSpPr txBox="1">
            <a:spLocks/>
          </p:cNvSpPr>
          <p:nvPr/>
        </p:nvSpPr>
        <p:spPr bwMode="auto">
          <a:xfrm>
            <a:off x="357188" y="1143000"/>
            <a:ext cx="5214937" cy="785813"/>
          </a:xfrm>
          <a:prstGeom prst="rect">
            <a:avLst/>
          </a:prstGeom>
          <a:noFill/>
          <a:ln w="9525">
            <a:noFill/>
            <a:miter lim="800000"/>
            <a:headEnd/>
            <a:tailEnd/>
          </a:ln>
        </p:spPr>
        <p:txBody>
          <a:bodyPr>
            <a:normAutofit lnSpcReduction="10000"/>
          </a:bodyPr>
          <a:lstStyle/>
          <a:p>
            <a:pPr algn="just" fontAlgn="auto">
              <a:spcBef>
                <a:spcPct val="20000"/>
              </a:spcBef>
              <a:spcAft>
                <a:spcPts val="0"/>
              </a:spcAft>
              <a:buFont typeface="Wingdings" pitchFamily="2" charset="2"/>
              <a:buChar char="v"/>
              <a:defRPr/>
            </a:pPr>
            <a:r>
              <a:rPr lang="es-MX" sz="2300" kern="0" dirty="0">
                <a:latin typeface="Times New Roman" pitchFamily="18" charset="0"/>
                <a:cs typeface="Times New Roman" pitchFamily="18" charset="0"/>
              </a:rPr>
              <a:t>Dos personas –un varón y una mujer- que se unen en matrimonio,</a:t>
            </a:r>
          </a:p>
        </p:txBody>
      </p:sp>
      <p:sp>
        <p:nvSpPr>
          <p:cNvPr id="7" name="2 Marcador de contenido"/>
          <p:cNvSpPr txBox="1">
            <a:spLocks/>
          </p:cNvSpPr>
          <p:nvPr/>
        </p:nvSpPr>
        <p:spPr bwMode="auto">
          <a:xfrm>
            <a:off x="357188" y="2000250"/>
            <a:ext cx="5500687" cy="500063"/>
          </a:xfrm>
          <a:prstGeom prst="rect">
            <a:avLst/>
          </a:prstGeom>
          <a:noFill/>
          <a:ln w="9525">
            <a:noFill/>
            <a:miter lim="800000"/>
            <a:headEnd/>
            <a:tailEnd/>
          </a:ln>
        </p:spPr>
        <p:txBody>
          <a:bodyPr/>
          <a:lstStyle/>
          <a:p>
            <a:pPr marL="342900" indent="-342900" algn="just">
              <a:spcBef>
                <a:spcPct val="20000"/>
              </a:spcBef>
              <a:buFont typeface="Wingdings" pitchFamily="2" charset="2"/>
              <a:buChar char="v"/>
            </a:pPr>
            <a:r>
              <a:rPr lang="es-MX" sz="2300">
                <a:latin typeface="Times New Roman" pitchFamily="18" charset="0"/>
                <a:cs typeface="Times New Roman" pitchFamily="18" charset="0"/>
              </a:rPr>
              <a:t>Se convierten en padres –padre y madre-,</a:t>
            </a:r>
          </a:p>
        </p:txBody>
      </p:sp>
      <p:sp>
        <p:nvSpPr>
          <p:cNvPr id="8" name="2 Marcador de contenido"/>
          <p:cNvSpPr txBox="1">
            <a:spLocks/>
          </p:cNvSpPr>
          <p:nvPr/>
        </p:nvSpPr>
        <p:spPr bwMode="auto">
          <a:xfrm>
            <a:off x="357188" y="4857750"/>
            <a:ext cx="5857875" cy="642938"/>
          </a:xfrm>
          <a:prstGeom prst="rect">
            <a:avLst/>
          </a:prstGeom>
          <a:noFill/>
          <a:ln w="9525">
            <a:noFill/>
            <a:miter lim="800000"/>
            <a:headEnd/>
            <a:tailEnd/>
          </a:ln>
        </p:spPr>
        <p:txBody>
          <a:bodyPr/>
          <a:lstStyle/>
          <a:p>
            <a:pPr marL="342900" indent="-342900" algn="just">
              <a:spcBef>
                <a:spcPct val="20000"/>
              </a:spcBef>
              <a:buFont typeface="Wingdings" pitchFamily="2" charset="2"/>
              <a:buChar char="v"/>
            </a:pPr>
            <a:r>
              <a:rPr lang="es-MX" sz="2300">
                <a:latin typeface="Times New Roman" pitchFamily="18" charset="0"/>
                <a:cs typeface="Times New Roman" pitchFamily="18" charset="0"/>
              </a:rPr>
              <a:t>Otras opciones: familia monoparental (madre o padre solos); abuelos al frente de los nietos</a:t>
            </a:r>
          </a:p>
          <a:p>
            <a:pPr marL="342900" indent="-342900" algn="just">
              <a:spcBef>
                <a:spcPct val="20000"/>
              </a:spcBef>
              <a:buFont typeface="Wingdings 2" pitchFamily="18" charset="2"/>
              <a:buChar char=""/>
            </a:pPr>
            <a:endParaRPr lang="es-MX" sz="2300">
              <a:latin typeface="Times New Roman" pitchFamily="18" charset="0"/>
              <a:cs typeface="Times New Roman" pitchFamily="18" charset="0"/>
            </a:endParaRPr>
          </a:p>
        </p:txBody>
      </p:sp>
      <p:sp>
        <p:nvSpPr>
          <p:cNvPr id="9" name="2 Marcador de contenido"/>
          <p:cNvSpPr txBox="1">
            <a:spLocks/>
          </p:cNvSpPr>
          <p:nvPr/>
        </p:nvSpPr>
        <p:spPr bwMode="auto">
          <a:xfrm>
            <a:off x="357188" y="2643188"/>
            <a:ext cx="4000500" cy="500062"/>
          </a:xfrm>
          <a:prstGeom prst="rect">
            <a:avLst/>
          </a:prstGeom>
          <a:noFill/>
          <a:ln w="9525">
            <a:noFill/>
            <a:miter lim="800000"/>
            <a:headEnd/>
            <a:tailEnd/>
          </a:ln>
        </p:spPr>
        <p:txBody>
          <a:bodyPr/>
          <a:lstStyle/>
          <a:p>
            <a:pPr marL="342900" indent="-342900" algn="just">
              <a:spcBef>
                <a:spcPct val="20000"/>
              </a:spcBef>
              <a:buFont typeface="Wingdings" pitchFamily="2" charset="2"/>
              <a:buChar char="v"/>
            </a:pPr>
            <a:r>
              <a:rPr lang="es-MX" sz="2300">
                <a:latin typeface="Times New Roman" pitchFamily="18" charset="0"/>
                <a:cs typeface="Times New Roman" pitchFamily="18" charset="0"/>
              </a:rPr>
              <a:t>Por lo mismo nacen los hijos</a:t>
            </a:r>
          </a:p>
        </p:txBody>
      </p:sp>
      <p:sp>
        <p:nvSpPr>
          <p:cNvPr id="10" name="2 Marcador de contenido"/>
          <p:cNvSpPr txBox="1">
            <a:spLocks/>
          </p:cNvSpPr>
          <p:nvPr/>
        </p:nvSpPr>
        <p:spPr bwMode="auto">
          <a:xfrm>
            <a:off x="357188" y="3929063"/>
            <a:ext cx="5572125" cy="714375"/>
          </a:xfrm>
          <a:prstGeom prst="rect">
            <a:avLst/>
          </a:prstGeom>
          <a:noFill/>
          <a:ln w="9525">
            <a:noFill/>
            <a:miter lim="800000"/>
            <a:headEnd/>
            <a:tailEnd/>
          </a:ln>
        </p:spPr>
        <p:txBody>
          <a:bodyPr/>
          <a:lstStyle/>
          <a:p>
            <a:pPr marL="342900" indent="-342900" algn="just">
              <a:spcBef>
                <a:spcPct val="20000"/>
              </a:spcBef>
              <a:buFont typeface="Wingdings" pitchFamily="2" charset="2"/>
              <a:buChar char="v"/>
            </a:pPr>
            <a:r>
              <a:rPr lang="es-MX" sz="2300">
                <a:latin typeface="Times New Roman" pitchFamily="18" charset="0"/>
                <a:cs typeface="Times New Roman" pitchFamily="18" charset="0"/>
              </a:rPr>
              <a:t>Abarcando la relación familiar extensa: abuelos, nietos, tíos, primos…</a:t>
            </a:r>
          </a:p>
        </p:txBody>
      </p:sp>
      <p:pic>
        <p:nvPicPr>
          <p:cNvPr id="18" name="Picture 4" descr="Embarazada niña"/>
          <p:cNvPicPr>
            <a:picLocks noChangeAspect="1" noChangeArrowheads="1"/>
          </p:cNvPicPr>
          <p:nvPr/>
        </p:nvPicPr>
        <p:blipFill>
          <a:blip r:embed="rId2"/>
          <a:srcRect l="3333" t="3113" b="2765"/>
          <a:stretch>
            <a:fillRect/>
          </a:stretch>
        </p:blipFill>
        <p:spPr bwMode="auto">
          <a:xfrm>
            <a:off x="6929438" y="2286000"/>
            <a:ext cx="2143125" cy="2601913"/>
          </a:xfrm>
          <a:prstGeom prst="rect">
            <a:avLst/>
          </a:prstGeom>
          <a:noFill/>
          <a:ln w="9525">
            <a:noFill/>
            <a:miter lim="800000"/>
            <a:headEnd/>
            <a:tailEnd/>
          </a:ln>
        </p:spPr>
      </p:pic>
      <p:pic>
        <p:nvPicPr>
          <p:cNvPr id="19" name="Picture 6" descr="Matrimonio2"/>
          <p:cNvPicPr>
            <a:picLocks noChangeAspect="1" noChangeArrowheads="1"/>
          </p:cNvPicPr>
          <p:nvPr/>
        </p:nvPicPr>
        <p:blipFill>
          <a:blip r:embed="rId3"/>
          <a:srcRect/>
          <a:stretch>
            <a:fillRect/>
          </a:stretch>
        </p:blipFill>
        <p:spPr bwMode="auto">
          <a:xfrm>
            <a:off x="6921500" y="71438"/>
            <a:ext cx="2079625" cy="2357437"/>
          </a:xfrm>
          <a:prstGeom prst="rect">
            <a:avLst/>
          </a:prstGeom>
          <a:noFill/>
          <a:ln w="9525">
            <a:noFill/>
            <a:miter lim="800000"/>
            <a:headEnd/>
            <a:tailEnd/>
          </a:ln>
        </p:spPr>
      </p:pic>
      <p:pic>
        <p:nvPicPr>
          <p:cNvPr id="17" name="Picture 4" descr="fotos espíritu santo 016"/>
          <p:cNvPicPr>
            <a:picLocks noChangeAspect="1" noChangeArrowheads="1"/>
          </p:cNvPicPr>
          <p:nvPr/>
        </p:nvPicPr>
        <p:blipFill>
          <a:blip r:embed="rId4"/>
          <a:srcRect t="18845" b="5779"/>
          <a:stretch>
            <a:fillRect/>
          </a:stretch>
        </p:blipFill>
        <p:spPr bwMode="auto">
          <a:xfrm>
            <a:off x="6429375" y="4892675"/>
            <a:ext cx="2643188" cy="1822450"/>
          </a:xfrm>
          <a:prstGeom prst="rect">
            <a:avLst/>
          </a:prstGeom>
          <a:noFill/>
          <a:ln w="9525">
            <a:noFill/>
            <a:miter lim="800000"/>
            <a:headEnd/>
            <a:tailEnd/>
          </a:ln>
        </p:spPr>
      </p:pic>
      <p:sp>
        <p:nvSpPr>
          <p:cNvPr id="20" name="2 Marcador de contenido"/>
          <p:cNvSpPr txBox="1">
            <a:spLocks/>
          </p:cNvSpPr>
          <p:nvPr/>
        </p:nvSpPr>
        <p:spPr bwMode="auto">
          <a:xfrm>
            <a:off x="357188" y="3276600"/>
            <a:ext cx="4000500" cy="581025"/>
          </a:xfrm>
          <a:prstGeom prst="rect">
            <a:avLst/>
          </a:prstGeom>
          <a:noFill/>
          <a:ln w="9525">
            <a:noFill/>
            <a:miter lim="800000"/>
            <a:headEnd/>
            <a:tailEnd/>
          </a:ln>
        </p:spPr>
        <p:txBody>
          <a:bodyPr/>
          <a:lstStyle/>
          <a:p>
            <a:pPr marL="342900" indent="-342900" algn="just">
              <a:spcBef>
                <a:spcPct val="20000"/>
              </a:spcBef>
              <a:buFont typeface="Wingdings" pitchFamily="2" charset="2"/>
              <a:buChar char="v"/>
            </a:pPr>
            <a:r>
              <a:rPr lang="es-MX" sz="2300">
                <a:latin typeface="Times New Roman" pitchFamily="18" charset="0"/>
                <a:cs typeface="Times New Roman" pitchFamily="18" charset="0"/>
              </a:rPr>
              <a:t>Y los hermanos,</a:t>
            </a:r>
          </a:p>
          <a:p>
            <a:pPr marL="342900" indent="-342900" algn="just">
              <a:spcBef>
                <a:spcPct val="20000"/>
              </a:spcBef>
            </a:pPr>
            <a:endParaRPr lang="es-MX" sz="230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2"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bwMode="auto">
          <a:xfrm>
            <a:off x="214313" y="71438"/>
            <a:ext cx="4572000" cy="928687"/>
          </a:xfrm>
          <a:prstGeom prst="rect">
            <a:avLst/>
          </a:prstGeom>
          <a:noFill/>
          <a:ln w="9525">
            <a:noFill/>
            <a:miter lim="800000"/>
            <a:headEnd/>
            <a:tailEnd/>
          </a:ln>
        </p:spPr>
        <p:txBody>
          <a:bodyPr anchor="ctr"/>
          <a:lstStyle/>
          <a:p>
            <a:pPr fontAlgn="auto">
              <a:spcAft>
                <a:spcPts val="0"/>
              </a:spcAft>
              <a:defRPr/>
            </a:pPr>
            <a:r>
              <a:rPr lang="es-MX" sz="3200" b="1" kern="0" dirty="0">
                <a:solidFill>
                  <a:schemeClr val="bg1"/>
                </a:solidFill>
                <a:latin typeface="Times New Roman" pitchFamily="18" charset="0"/>
                <a:ea typeface="Calibri" pitchFamily="34" charset="0"/>
                <a:cs typeface="Times New Roman" pitchFamily="18" charset="0"/>
              </a:rPr>
              <a:t>No integran una familia:</a:t>
            </a:r>
            <a:endParaRPr lang="es-MX" sz="3200" b="1" kern="0" dirty="0">
              <a:solidFill>
                <a:schemeClr val="bg1"/>
              </a:solidFill>
              <a:latin typeface="+mj-lt"/>
              <a:ea typeface="+mj-ea"/>
              <a:cs typeface="+mj-cs"/>
            </a:endParaRPr>
          </a:p>
        </p:txBody>
      </p:sp>
      <p:sp>
        <p:nvSpPr>
          <p:cNvPr id="7" name="Rectangle 1"/>
          <p:cNvSpPr>
            <a:spLocks noChangeArrowheads="1"/>
          </p:cNvSpPr>
          <p:nvPr/>
        </p:nvSpPr>
        <p:spPr bwMode="auto">
          <a:xfrm>
            <a:off x="785813" y="2995613"/>
            <a:ext cx="6643687" cy="862012"/>
          </a:xfrm>
          <a:prstGeom prst="rect">
            <a:avLst/>
          </a:prstGeom>
          <a:noFill/>
          <a:ln w="9525">
            <a:noFill/>
            <a:miter lim="800000"/>
            <a:headEnd/>
            <a:tailEnd/>
          </a:ln>
        </p:spPr>
        <p:txBody>
          <a:bodyPr anchor="ctr">
            <a:spAutoFit/>
          </a:bodyPr>
          <a:lstStyle/>
          <a:p>
            <a:pPr algn="just" eaLnBrk="0" hangingPunct="0">
              <a:buFontTx/>
              <a:buChar char="•"/>
            </a:pPr>
            <a:r>
              <a:rPr lang="es-MX" sz="2500">
                <a:latin typeface="Times New Roman" pitchFamily="18" charset="0"/>
                <a:ea typeface="Calibri" pitchFamily="34" charset="0"/>
                <a:cs typeface="Times New Roman" pitchFamily="18" charset="0"/>
              </a:rPr>
              <a:t>Un grupo de parejas heterosexuales que viven en la misma casa</a:t>
            </a:r>
            <a:endParaRPr lang="es-MX" sz="2500">
              <a:ea typeface="Calibri" pitchFamily="34" charset="0"/>
              <a:cs typeface="Times New Roman" pitchFamily="18" charset="0"/>
            </a:endParaRPr>
          </a:p>
        </p:txBody>
      </p:sp>
      <p:sp>
        <p:nvSpPr>
          <p:cNvPr id="8" name="Rectangle 1"/>
          <p:cNvSpPr>
            <a:spLocks noChangeArrowheads="1"/>
          </p:cNvSpPr>
          <p:nvPr/>
        </p:nvSpPr>
        <p:spPr bwMode="auto">
          <a:xfrm>
            <a:off x="785813" y="4429125"/>
            <a:ext cx="4857750" cy="477838"/>
          </a:xfrm>
          <a:prstGeom prst="rect">
            <a:avLst/>
          </a:prstGeom>
          <a:noFill/>
          <a:ln w="9525">
            <a:noFill/>
            <a:miter lim="800000"/>
            <a:headEnd/>
            <a:tailEnd/>
          </a:ln>
        </p:spPr>
        <p:txBody>
          <a:bodyPr anchor="ctr">
            <a:spAutoFit/>
          </a:bodyPr>
          <a:lstStyle/>
          <a:p>
            <a:pPr algn="just" eaLnBrk="0" hangingPunct="0">
              <a:buFontTx/>
              <a:buChar char="•"/>
            </a:pPr>
            <a:r>
              <a:rPr lang="es-MX" sz="2500">
                <a:latin typeface="Times New Roman" pitchFamily="18" charset="0"/>
              </a:rPr>
              <a:t>Una pareja de homosexuales</a:t>
            </a:r>
            <a:endParaRPr lang="es-MX" sz="2500"/>
          </a:p>
        </p:txBody>
      </p:sp>
      <p:sp>
        <p:nvSpPr>
          <p:cNvPr id="9" name="Rectangle 1"/>
          <p:cNvSpPr>
            <a:spLocks noChangeArrowheads="1"/>
          </p:cNvSpPr>
          <p:nvPr/>
        </p:nvSpPr>
        <p:spPr bwMode="auto">
          <a:xfrm>
            <a:off x="785813" y="1571625"/>
            <a:ext cx="7072312" cy="862013"/>
          </a:xfrm>
          <a:prstGeom prst="rect">
            <a:avLst/>
          </a:prstGeom>
          <a:noFill/>
          <a:ln w="9525">
            <a:noFill/>
            <a:miter lim="800000"/>
            <a:headEnd/>
            <a:tailEnd/>
          </a:ln>
        </p:spPr>
        <p:txBody>
          <a:bodyPr anchor="ctr">
            <a:spAutoFit/>
          </a:bodyPr>
          <a:lstStyle/>
          <a:p>
            <a:pPr algn="just" eaLnBrk="0" hangingPunct="0">
              <a:buFontTx/>
              <a:buChar char="•"/>
            </a:pPr>
            <a:r>
              <a:rPr lang="es-MX" sz="2500">
                <a:latin typeface="Times New Roman" pitchFamily="18" charset="0"/>
                <a:ea typeface="Calibri" pitchFamily="34" charset="0"/>
                <a:cs typeface="Times New Roman" pitchFamily="18" charset="0"/>
              </a:rPr>
              <a:t>Un grupo de amigos solteros –puede incluir varones y mujeres- que viven en la misma casa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bwMode="auto">
          <a:xfrm>
            <a:off x="1428750" y="2428875"/>
            <a:ext cx="6215063" cy="1714500"/>
          </a:xfrm>
          <a:prstGeom prst="rect">
            <a:avLst/>
          </a:prstGeom>
          <a:noFill/>
          <a:ln w="9525">
            <a:noFill/>
            <a:miter lim="800000"/>
            <a:headEnd/>
            <a:tailEnd/>
          </a:ln>
        </p:spPr>
        <p:txBody>
          <a:bodyPr anchor="ctr"/>
          <a:lstStyle/>
          <a:p>
            <a:pPr algn="ctr" fontAlgn="auto">
              <a:spcAft>
                <a:spcPts val="0"/>
              </a:spcAft>
              <a:defRPr/>
            </a:pPr>
            <a:r>
              <a:rPr lang="es-MX" sz="5500" b="1" kern="0" dirty="0">
                <a:solidFill>
                  <a:schemeClr val="tx2"/>
                </a:solidFill>
                <a:latin typeface="Times New Roman" pitchFamily="18" charset="0"/>
                <a:ea typeface="+mj-ea"/>
                <a:cs typeface="Times New Roman" pitchFamily="18" charset="0"/>
              </a:rPr>
              <a:t>¿QUÉ  INTEGRA LA  FAMILIA?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08000" y="1214438"/>
            <a:ext cx="8207375" cy="862012"/>
          </a:xfrm>
          <a:prstGeom prst="rect">
            <a:avLst/>
          </a:prstGeom>
          <a:noFill/>
          <a:ln w="9525">
            <a:noFill/>
            <a:miter lim="800000"/>
            <a:headEnd/>
            <a:tailEnd/>
          </a:ln>
        </p:spPr>
        <p:txBody>
          <a:bodyPr anchor="ctr">
            <a:spAutoFit/>
          </a:bodyPr>
          <a:lstStyle/>
          <a:p>
            <a:pPr algn="just" eaLnBrk="0" hangingPunct="0"/>
            <a:r>
              <a:rPr lang="es-MX" sz="2500">
                <a:latin typeface="Times New Roman" pitchFamily="18" charset="0"/>
                <a:ea typeface="Calibri" pitchFamily="34" charset="0"/>
                <a:cs typeface="Times New Roman" pitchFamily="18" charset="0"/>
              </a:rPr>
              <a:t>“La esencia y el cometido de la familia son definidos en última instancia por el amor” (FC 17).</a:t>
            </a:r>
            <a:endParaRPr lang="es-ES" sz="2500">
              <a:latin typeface="Times New Roman" pitchFamily="18" charset="0"/>
              <a:ea typeface="Calibri" pitchFamily="34" charset="0"/>
              <a:cs typeface="Times New Roman" pitchFamily="18" charset="0"/>
            </a:endParaRPr>
          </a:p>
        </p:txBody>
      </p:sp>
      <p:sp>
        <p:nvSpPr>
          <p:cNvPr id="8195" name="Rectangle 1"/>
          <p:cNvSpPr>
            <a:spLocks noChangeArrowheads="1"/>
          </p:cNvSpPr>
          <p:nvPr/>
        </p:nvSpPr>
        <p:spPr bwMode="auto">
          <a:xfrm>
            <a:off x="428625" y="2286000"/>
            <a:ext cx="8358188" cy="3554413"/>
          </a:xfrm>
          <a:prstGeom prst="rect">
            <a:avLst/>
          </a:prstGeom>
          <a:noFill/>
          <a:ln w="9525">
            <a:noFill/>
            <a:miter lim="800000"/>
            <a:headEnd/>
            <a:tailEnd/>
          </a:ln>
        </p:spPr>
        <p:txBody>
          <a:bodyPr anchor="ctr">
            <a:spAutoFit/>
          </a:bodyPr>
          <a:lstStyle/>
          <a:p>
            <a:pPr algn="just" eaLnBrk="0" hangingPunct="0"/>
            <a:r>
              <a:rPr lang="es-MX" sz="2500">
                <a:latin typeface="Times New Roman" pitchFamily="18" charset="0"/>
                <a:ea typeface="Calibri" pitchFamily="34" charset="0"/>
                <a:cs typeface="Times New Roman" pitchFamily="18" charset="0"/>
              </a:rPr>
              <a:t>“El principio interior, la fuerza permanente y la meta última de tal cometido es el amor: así como mediante el amor la familia es una comunidad de personas, así también </a:t>
            </a:r>
            <a:r>
              <a:rPr lang="es-MX" sz="2500" i="1">
                <a:latin typeface="Times New Roman" pitchFamily="18" charset="0"/>
                <a:ea typeface="Calibri" pitchFamily="34" charset="0"/>
                <a:cs typeface="Times New Roman" pitchFamily="18" charset="0"/>
              </a:rPr>
              <a:t>sin el amor la familia no puede vivir, crecer y perfeccionarse como comunidad de personas…</a:t>
            </a:r>
            <a:r>
              <a:rPr lang="es-MX" sz="2500">
                <a:latin typeface="Times New Roman" pitchFamily="18" charset="0"/>
                <a:ea typeface="Calibri" pitchFamily="34" charset="0"/>
                <a:cs typeface="Times New Roman" pitchFamily="18" charset="0"/>
              </a:rPr>
              <a:t>El hombre no puede vivir sin amor. Permanece para sí mismo un ser incomprensible, su vida está privada de sentido, si no le es revelado el amor, si no se encuentra con el amor, si no lo experimenta y no lo hace propio, si no participa en él vivamente” (FC 18).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214313" y="3643313"/>
            <a:ext cx="7715250" cy="571500"/>
          </a:xfrm>
          <a:prstGeom prst="rect">
            <a:avLst/>
          </a:prstGeom>
          <a:noFill/>
          <a:ln w="9525">
            <a:noFill/>
            <a:miter lim="800000"/>
            <a:headEnd/>
            <a:tailEnd/>
          </a:ln>
        </p:spPr>
        <p:txBody>
          <a:bodyPr/>
          <a:lstStyle/>
          <a:p>
            <a:pPr algn="ctr" eaLnBrk="0" hangingPunct="0">
              <a:spcBef>
                <a:spcPct val="20000"/>
              </a:spcBef>
              <a:defRPr/>
            </a:pPr>
            <a:r>
              <a:rPr lang="es-MX" sz="3200" u="sng" kern="0" dirty="0">
                <a:latin typeface="Times New Roman" pitchFamily="18" charset="0"/>
                <a:cs typeface="Times New Roman" pitchFamily="18" charset="0"/>
              </a:rPr>
              <a:t>Las cuales, a su vez, implican la formación en</a:t>
            </a:r>
          </a:p>
        </p:txBody>
      </p:sp>
      <p:sp>
        <p:nvSpPr>
          <p:cNvPr id="3" name="2 Marcador de contenido"/>
          <p:cNvSpPr txBox="1">
            <a:spLocks/>
          </p:cNvSpPr>
          <p:nvPr/>
        </p:nvSpPr>
        <p:spPr bwMode="auto">
          <a:xfrm>
            <a:off x="252413" y="1143000"/>
            <a:ext cx="5176837" cy="571500"/>
          </a:xfrm>
          <a:prstGeom prst="rect">
            <a:avLst/>
          </a:prstGeom>
          <a:noFill/>
          <a:ln w="9525">
            <a:noFill/>
            <a:miter lim="800000"/>
            <a:headEnd/>
            <a:tailEnd/>
          </a:ln>
        </p:spPr>
        <p:txBody>
          <a:bodyPr/>
          <a:lstStyle/>
          <a:p>
            <a:pPr eaLnBrk="0" hangingPunct="0">
              <a:spcBef>
                <a:spcPct val="20000"/>
              </a:spcBef>
              <a:defRPr/>
            </a:pPr>
            <a:r>
              <a:rPr lang="es-MX" sz="3200" u="sng" kern="0" dirty="0">
                <a:latin typeface="Times New Roman" pitchFamily="18" charset="0"/>
                <a:cs typeface="Times New Roman" pitchFamily="18" charset="0"/>
              </a:rPr>
              <a:t>Dos perspectivas de relación:</a:t>
            </a:r>
          </a:p>
        </p:txBody>
      </p:sp>
      <p:sp>
        <p:nvSpPr>
          <p:cNvPr id="4" name="2 Marcador de contenido"/>
          <p:cNvSpPr txBox="1">
            <a:spLocks/>
          </p:cNvSpPr>
          <p:nvPr/>
        </p:nvSpPr>
        <p:spPr bwMode="auto">
          <a:xfrm>
            <a:off x="752475" y="1785938"/>
            <a:ext cx="4819650" cy="1500187"/>
          </a:xfrm>
          <a:prstGeom prst="rect">
            <a:avLst/>
          </a:prstGeom>
          <a:noFill/>
          <a:ln w="9525">
            <a:noFill/>
            <a:miter lim="800000"/>
            <a:headEnd/>
            <a:tailEnd/>
          </a:ln>
        </p:spPr>
        <p:txBody>
          <a:bodyPr/>
          <a:lstStyle/>
          <a:p>
            <a:pPr marL="0" lvl="1" eaLnBrk="0" hangingPunct="0">
              <a:spcBef>
                <a:spcPct val="20000"/>
              </a:spcBef>
              <a:buFont typeface="Arial" pitchFamily="34" charset="0"/>
              <a:buChar char="•"/>
              <a:defRPr/>
            </a:pPr>
            <a:r>
              <a:rPr lang="es-MX" sz="2500" kern="0" dirty="0">
                <a:latin typeface="Times New Roman" pitchFamily="18" charset="0"/>
                <a:cs typeface="Times New Roman" pitchFamily="18" charset="0"/>
              </a:rPr>
              <a:t> La </a:t>
            </a:r>
            <a:r>
              <a:rPr lang="es-MX" sz="2500" b="1" kern="0" dirty="0">
                <a:latin typeface="Times New Roman" pitchFamily="18" charset="0"/>
                <a:cs typeface="Times New Roman" pitchFamily="18" charset="0"/>
              </a:rPr>
              <a:t>humana</a:t>
            </a:r>
            <a:r>
              <a:rPr lang="es-MX" sz="2500" kern="0" dirty="0">
                <a:latin typeface="Times New Roman" pitchFamily="18" charset="0"/>
                <a:cs typeface="Times New Roman" pitchFamily="18" charset="0"/>
              </a:rPr>
              <a:t> y</a:t>
            </a:r>
          </a:p>
          <a:p>
            <a:pPr marL="0" lvl="1" eaLnBrk="0" hangingPunct="0">
              <a:spcBef>
                <a:spcPct val="20000"/>
              </a:spcBef>
              <a:defRPr/>
            </a:pPr>
            <a:endParaRPr lang="es-MX" sz="1500" kern="0" dirty="0">
              <a:latin typeface="Times New Roman" pitchFamily="18" charset="0"/>
              <a:cs typeface="Times New Roman" pitchFamily="18" charset="0"/>
            </a:endParaRPr>
          </a:p>
          <a:p>
            <a:pPr marL="0" lvl="1" eaLnBrk="0" hangingPunct="0">
              <a:spcBef>
                <a:spcPct val="20000"/>
              </a:spcBef>
              <a:buFont typeface="Arial" pitchFamily="34" charset="0"/>
              <a:buChar char="•"/>
              <a:defRPr/>
            </a:pPr>
            <a:r>
              <a:rPr lang="es-MX" sz="2500" kern="0" dirty="0">
                <a:latin typeface="Times New Roman" pitchFamily="18" charset="0"/>
                <a:cs typeface="Times New Roman" pitchFamily="18" charset="0"/>
              </a:rPr>
              <a:t> La </a:t>
            </a:r>
            <a:r>
              <a:rPr lang="es-MX" sz="2500" b="1" kern="0" dirty="0">
                <a:latin typeface="Times New Roman" pitchFamily="18" charset="0"/>
                <a:cs typeface="Times New Roman" pitchFamily="18" charset="0"/>
              </a:rPr>
              <a:t>trascendente</a:t>
            </a:r>
            <a:r>
              <a:rPr lang="es-MX" sz="2500" kern="0" dirty="0">
                <a:latin typeface="Times New Roman" pitchFamily="18" charset="0"/>
                <a:cs typeface="Times New Roman" pitchFamily="18" charset="0"/>
              </a:rPr>
              <a:t> teocéntrica </a:t>
            </a:r>
          </a:p>
          <a:p>
            <a:pPr algn="ctr" eaLnBrk="0" hangingPunct="0">
              <a:spcBef>
                <a:spcPct val="20000"/>
              </a:spcBef>
              <a:defRPr/>
            </a:pPr>
            <a:endParaRPr lang="es-MX" sz="2500" kern="0" dirty="0">
              <a:latin typeface="Times New Roman" pitchFamily="18" charset="0"/>
              <a:cs typeface="Times New Roman" pitchFamily="18" charset="0"/>
            </a:endParaRPr>
          </a:p>
        </p:txBody>
      </p:sp>
      <p:sp>
        <p:nvSpPr>
          <p:cNvPr id="5" name="2 Marcador de contenido"/>
          <p:cNvSpPr txBox="1">
            <a:spLocks/>
          </p:cNvSpPr>
          <p:nvPr/>
        </p:nvSpPr>
        <p:spPr bwMode="auto">
          <a:xfrm>
            <a:off x="571500" y="4357688"/>
            <a:ext cx="5000625" cy="500062"/>
          </a:xfrm>
          <a:prstGeom prst="rect">
            <a:avLst/>
          </a:prstGeom>
          <a:noFill/>
          <a:ln w="9525">
            <a:noFill/>
            <a:miter lim="800000"/>
            <a:headEnd/>
            <a:tailEnd/>
          </a:ln>
        </p:spPr>
        <p:txBody>
          <a:bodyPr/>
          <a:lstStyle/>
          <a:p>
            <a:pPr algn="ctr" eaLnBrk="0" hangingPunct="0">
              <a:spcBef>
                <a:spcPct val="20000"/>
              </a:spcBef>
              <a:buFont typeface="Arial" pitchFamily="34" charset="0"/>
              <a:buChar char="•"/>
              <a:defRPr/>
            </a:pPr>
            <a:r>
              <a:rPr lang="es-MX" sz="2500" kern="0" dirty="0">
                <a:latin typeface="Times New Roman" pitchFamily="18" charset="0"/>
                <a:cs typeface="Times New Roman" pitchFamily="18" charset="0"/>
              </a:rPr>
              <a:t> Los valores </a:t>
            </a:r>
            <a:r>
              <a:rPr lang="es-MX" sz="2500" b="1" kern="0" dirty="0">
                <a:latin typeface="Times New Roman" pitchFamily="18" charset="0"/>
                <a:cs typeface="Times New Roman" pitchFamily="18" charset="0"/>
              </a:rPr>
              <a:t>humanos</a:t>
            </a:r>
            <a:r>
              <a:rPr lang="es-MX" sz="2500" kern="0" dirty="0">
                <a:latin typeface="Times New Roman" pitchFamily="18" charset="0"/>
                <a:cs typeface="Times New Roman" pitchFamily="18" charset="0"/>
              </a:rPr>
              <a:t> y </a:t>
            </a:r>
            <a:r>
              <a:rPr lang="es-MX" sz="2500" b="1" kern="0" dirty="0">
                <a:latin typeface="Times New Roman" pitchFamily="18" charset="0"/>
                <a:cs typeface="Times New Roman" pitchFamily="18" charset="0"/>
              </a:rPr>
              <a:t>cristianos</a:t>
            </a:r>
            <a:r>
              <a:rPr lang="es-MX" sz="2500" kern="0" dirty="0">
                <a:latin typeface="Times New Roman" pitchFamily="18" charset="0"/>
                <a:cs typeface="Times New Roman"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626</TotalTime>
  <Words>1356</Words>
  <Application>Microsoft Office PowerPoint</Application>
  <PresentationFormat>Presentación en pantalla (4:3)</PresentationFormat>
  <Paragraphs>91</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Design padrão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Company>karinizumi@sercomtel.com.br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amar fosse fácil</dc:title>
  <dc:creator>karin izumi</dc:creator>
  <cp:keywords>Tempo de Germinar</cp:keywords>
  <dc:description>Tempo de Germinar_x000d_
http://br.groups.yahoo.com/group/tempo_de_germinar/_x000d_
 _x000d_
</dc:description>
  <cp:lastModifiedBy>Rodrigo Aguilar</cp:lastModifiedBy>
  <cp:revision>108</cp:revision>
  <dcterms:created xsi:type="dcterms:W3CDTF">2007-02-17T01:56:38Z</dcterms:created>
  <dcterms:modified xsi:type="dcterms:W3CDTF">2010-01-29T11:21:34Z</dcterms:modified>
  <cp:category>Tempo de Germinar</cp:category>
</cp:coreProperties>
</file>